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 lvl="0">
      <a:defRPr lang="el-GR"/>
    </a:defPPr>
    <a:lvl1pPr lvl="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lvl="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lvl="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lvl="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lvl="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lvl="5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lvl="6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lvl="7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lvl="8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D80F5A7-B03C-494F-B4E8-B4370049D018}" type="datetimeFigureOut">
              <a:rPr lang="el-GR"/>
              <a:pPr>
                <a:defRPr/>
              </a:pPr>
              <a:t>29/4/2020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3C6110B-2ADA-487B-961B-EE6D81E5F04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13004800 w 8196"/>
                <a:gd name="T1" fmla="*/ 812800 h 1192"/>
                <a:gd name="T2" fmla="*/ 12763500 w 8196"/>
                <a:gd name="T3" fmla="*/ 904875 h 1192"/>
                <a:gd name="T4" fmla="*/ 12506325 w 8196"/>
                <a:gd name="T5" fmla="*/ 984250 h 1192"/>
                <a:gd name="T6" fmla="*/ 12233275 w 8196"/>
                <a:gd name="T7" fmla="*/ 1057275 h 1192"/>
                <a:gd name="T8" fmla="*/ 11941175 w 8196"/>
                <a:gd name="T9" fmla="*/ 1114425 h 1192"/>
                <a:gd name="T10" fmla="*/ 11623675 w 8196"/>
                <a:gd name="T11" fmla="*/ 1158875 h 1192"/>
                <a:gd name="T12" fmla="*/ 11280775 w 8196"/>
                <a:gd name="T13" fmla="*/ 1190625 h 1192"/>
                <a:gd name="T14" fmla="*/ 10909300 w 8196"/>
                <a:gd name="T15" fmla="*/ 1209675 h 1192"/>
                <a:gd name="T16" fmla="*/ 10506075 w 8196"/>
                <a:gd name="T17" fmla="*/ 1206500 h 1192"/>
                <a:gd name="T18" fmla="*/ 10067925 w 8196"/>
                <a:gd name="T19" fmla="*/ 1190625 h 1192"/>
                <a:gd name="T20" fmla="*/ 9591675 w 8196"/>
                <a:gd name="T21" fmla="*/ 1152525 h 1192"/>
                <a:gd name="T22" fmla="*/ 9074150 w 8196"/>
                <a:gd name="T23" fmla="*/ 1095375 h 1192"/>
                <a:gd name="T24" fmla="*/ 8515350 w 8196"/>
                <a:gd name="T25" fmla="*/ 1019175 h 1192"/>
                <a:gd name="T26" fmla="*/ 7908925 w 8196"/>
                <a:gd name="T27" fmla="*/ 917575 h 1192"/>
                <a:gd name="T28" fmla="*/ 7251700 w 8196"/>
                <a:gd name="T29" fmla="*/ 793750 h 1192"/>
                <a:gd name="T30" fmla="*/ 6543675 w 8196"/>
                <a:gd name="T31" fmla="*/ 644525 h 1192"/>
                <a:gd name="T32" fmla="*/ 5778500 w 8196"/>
                <a:gd name="T33" fmla="*/ 469900 h 1192"/>
                <a:gd name="T34" fmla="*/ 5391150 w 8196"/>
                <a:gd name="T35" fmla="*/ 381000 h 1192"/>
                <a:gd name="T36" fmla="*/ 4657725 w 8196"/>
                <a:gd name="T37" fmla="*/ 234950 h 1192"/>
                <a:gd name="T38" fmla="*/ 3987800 w 8196"/>
                <a:gd name="T39" fmla="*/ 130175 h 1192"/>
                <a:gd name="T40" fmla="*/ 3375025 w 8196"/>
                <a:gd name="T41" fmla="*/ 57150 h 1192"/>
                <a:gd name="T42" fmla="*/ 2819400 w 8196"/>
                <a:gd name="T43" fmla="*/ 15875 h 1192"/>
                <a:gd name="T44" fmla="*/ 2320925 w 8196"/>
                <a:gd name="T45" fmla="*/ 0 h 1192"/>
                <a:gd name="T46" fmla="*/ 1876425 w 8196"/>
                <a:gd name="T47" fmla="*/ 6350 h 1192"/>
                <a:gd name="T48" fmla="*/ 1482725 w 8196"/>
                <a:gd name="T49" fmla="*/ 31750 h 1192"/>
                <a:gd name="T50" fmla="*/ 1136650 w 8196"/>
                <a:gd name="T51" fmla="*/ 69850 h 1192"/>
                <a:gd name="T52" fmla="*/ 841375 w 8196"/>
                <a:gd name="T53" fmla="*/ 117475 h 1192"/>
                <a:gd name="T54" fmla="*/ 593725 w 8196"/>
                <a:gd name="T55" fmla="*/ 171450 h 1192"/>
                <a:gd name="T56" fmla="*/ 393700 w 8196"/>
                <a:gd name="T57" fmla="*/ 228600 h 1192"/>
                <a:gd name="T58" fmla="*/ 234950 w 8196"/>
                <a:gd name="T59" fmla="*/ 279400 h 1192"/>
                <a:gd name="T60" fmla="*/ 76200 w 8196"/>
                <a:gd name="T61" fmla="*/ 342900 h 1192"/>
                <a:gd name="T62" fmla="*/ 0 w 8196"/>
                <a:gd name="T63" fmla="*/ 381000 h 1192"/>
                <a:gd name="T64" fmla="*/ 13004800 w 8196"/>
                <a:gd name="T65" fmla="*/ 1892300 h 1192"/>
                <a:gd name="T66" fmla="*/ 13011150 w 8196"/>
                <a:gd name="T67" fmla="*/ 1882775 h 1192"/>
                <a:gd name="T68" fmla="*/ 13011150 w 8196"/>
                <a:gd name="T69" fmla="*/ 809625 h 1192"/>
                <a:gd name="T70" fmla="*/ 13004800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91440-4E4C-4CC2-8BDB-6487C59D5966}" type="datetime1">
              <a:rPr lang="el-GR"/>
              <a:pPr>
                <a:defRPr/>
              </a:pPr>
              <a:t>29/4/2020</a:t>
            </a:fld>
            <a:endParaRPr lang="el-G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E1469-1168-4021-8B7D-03C166C80E6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5BE94-840F-49D9-9432-56C285CF6CB8}" type="datetime1">
              <a:rPr lang="el-GR"/>
              <a:pPr>
                <a:defRPr/>
              </a:pPr>
              <a:t>29/4/2020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11ED6-7C97-48A4-A92A-4F191EECB7F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13004800 w 8196"/>
                <a:gd name="T1" fmla="*/ 812800 h 1192"/>
                <a:gd name="T2" fmla="*/ 12763500 w 8196"/>
                <a:gd name="T3" fmla="*/ 904875 h 1192"/>
                <a:gd name="T4" fmla="*/ 12506325 w 8196"/>
                <a:gd name="T5" fmla="*/ 984250 h 1192"/>
                <a:gd name="T6" fmla="*/ 12233275 w 8196"/>
                <a:gd name="T7" fmla="*/ 1057275 h 1192"/>
                <a:gd name="T8" fmla="*/ 11941175 w 8196"/>
                <a:gd name="T9" fmla="*/ 1114425 h 1192"/>
                <a:gd name="T10" fmla="*/ 11623675 w 8196"/>
                <a:gd name="T11" fmla="*/ 1158875 h 1192"/>
                <a:gd name="T12" fmla="*/ 11280775 w 8196"/>
                <a:gd name="T13" fmla="*/ 1190625 h 1192"/>
                <a:gd name="T14" fmla="*/ 10909300 w 8196"/>
                <a:gd name="T15" fmla="*/ 1209675 h 1192"/>
                <a:gd name="T16" fmla="*/ 10506075 w 8196"/>
                <a:gd name="T17" fmla="*/ 1206500 h 1192"/>
                <a:gd name="T18" fmla="*/ 10067925 w 8196"/>
                <a:gd name="T19" fmla="*/ 1190625 h 1192"/>
                <a:gd name="T20" fmla="*/ 9591675 w 8196"/>
                <a:gd name="T21" fmla="*/ 1152525 h 1192"/>
                <a:gd name="T22" fmla="*/ 9074150 w 8196"/>
                <a:gd name="T23" fmla="*/ 1095375 h 1192"/>
                <a:gd name="T24" fmla="*/ 8515350 w 8196"/>
                <a:gd name="T25" fmla="*/ 1019175 h 1192"/>
                <a:gd name="T26" fmla="*/ 7908925 w 8196"/>
                <a:gd name="T27" fmla="*/ 917575 h 1192"/>
                <a:gd name="T28" fmla="*/ 7251700 w 8196"/>
                <a:gd name="T29" fmla="*/ 793750 h 1192"/>
                <a:gd name="T30" fmla="*/ 6543675 w 8196"/>
                <a:gd name="T31" fmla="*/ 644525 h 1192"/>
                <a:gd name="T32" fmla="*/ 5778500 w 8196"/>
                <a:gd name="T33" fmla="*/ 469900 h 1192"/>
                <a:gd name="T34" fmla="*/ 5391150 w 8196"/>
                <a:gd name="T35" fmla="*/ 381000 h 1192"/>
                <a:gd name="T36" fmla="*/ 4657725 w 8196"/>
                <a:gd name="T37" fmla="*/ 234950 h 1192"/>
                <a:gd name="T38" fmla="*/ 3987800 w 8196"/>
                <a:gd name="T39" fmla="*/ 130175 h 1192"/>
                <a:gd name="T40" fmla="*/ 3375025 w 8196"/>
                <a:gd name="T41" fmla="*/ 57150 h 1192"/>
                <a:gd name="T42" fmla="*/ 2819400 w 8196"/>
                <a:gd name="T43" fmla="*/ 15875 h 1192"/>
                <a:gd name="T44" fmla="*/ 2320925 w 8196"/>
                <a:gd name="T45" fmla="*/ 0 h 1192"/>
                <a:gd name="T46" fmla="*/ 1876425 w 8196"/>
                <a:gd name="T47" fmla="*/ 6350 h 1192"/>
                <a:gd name="T48" fmla="*/ 1482725 w 8196"/>
                <a:gd name="T49" fmla="*/ 31750 h 1192"/>
                <a:gd name="T50" fmla="*/ 1136650 w 8196"/>
                <a:gd name="T51" fmla="*/ 69850 h 1192"/>
                <a:gd name="T52" fmla="*/ 841375 w 8196"/>
                <a:gd name="T53" fmla="*/ 117475 h 1192"/>
                <a:gd name="T54" fmla="*/ 593725 w 8196"/>
                <a:gd name="T55" fmla="*/ 171450 h 1192"/>
                <a:gd name="T56" fmla="*/ 393700 w 8196"/>
                <a:gd name="T57" fmla="*/ 228600 h 1192"/>
                <a:gd name="T58" fmla="*/ 234950 w 8196"/>
                <a:gd name="T59" fmla="*/ 279400 h 1192"/>
                <a:gd name="T60" fmla="*/ 76200 w 8196"/>
                <a:gd name="T61" fmla="*/ 342900 h 1192"/>
                <a:gd name="T62" fmla="*/ 0 w 8196"/>
                <a:gd name="T63" fmla="*/ 381000 h 1192"/>
                <a:gd name="T64" fmla="*/ 13004800 w 8196"/>
                <a:gd name="T65" fmla="*/ 1892300 h 1192"/>
                <a:gd name="T66" fmla="*/ 13011150 w 8196"/>
                <a:gd name="T67" fmla="*/ 1882775 h 1192"/>
                <a:gd name="T68" fmla="*/ 13011150 w 8196"/>
                <a:gd name="T69" fmla="*/ 809625 h 1192"/>
                <a:gd name="T70" fmla="*/ 13004800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FB194-ACB8-49D4-A7F6-ACFB2E45C7D2}" type="datetime1">
              <a:rPr lang="el-GR"/>
              <a:pPr>
                <a:defRPr/>
              </a:pPr>
              <a:t>29/4/2020</a:t>
            </a:fld>
            <a:endParaRPr lang="el-G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1EBA1-3589-495F-996F-80CC5C23C8F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25730-0A85-4F3D-A155-5553AAD14A14}" type="datetime1">
              <a:rPr lang="el-GR"/>
              <a:pPr>
                <a:defRPr/>
              </a:pPr>
              <a:t>29/4/2020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2BE67-8297-49FE-9214-6C2EDA2C6BC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870172 w 2706"/>
              <a:gd name="T1" fmla="*/ 0 h 640"/>
              <a:gd name="T2" fmla="*/ 2870172 w 2706"/>
              <a:gd name="T3" fmla="*/ 0 h 640"/>
              <a:gd name="T4" fmla="*/ 2748987 w 2706"/>
              <a:gd name="T5" fmla="*/ 20092 h 640"/>
              <a:gd name="T6" fmla="*/ 2625676 w 2706"/>
              <a:gd name="T7" fmla="*/ 42416 h 640"/>
              <a:gd name="T8" fmla="*/ 2500239 w 2706"/>
              <a:gd name="T9" fmla="*/ 66973 h 640"/>
              <a:gd name="T10" fmla="*/ 2370549 w 2706"/>
              <a:gd name="T11" fmla="*/ 91529 h 640"/>
              <a:gd name="T12" fmla="*/ 2238734 w 2706"/>
              <a:gd name="T13" fmla="*/ 120551 h 640"/>
              <a:gd name="T14" fmla="*/ 2102667 w 2706"/>
              <a:gd name="T15" fmla="*/ 149572 h 640"/>
              <a:gd name="T16" fmla="*/ 1964473 w 2706"/>
              <a:gd name="T17" fmla="*/ 183059 h 640"/>
              <a:gd name="T18" fmla="*/ 1822028 w 2706"/>
              <a:gd name="T19" fmla="*/ 216545 h 640"/>
              <a:gd name="T20" fmla="*/ 1822028 w 2706"/>
              <a:gd name="T21" fmla="*/ 216545 h 640"/>
              <a:gd name="T22" fmla="*/ 1564775 w 2706"/>
              <a:gd name="T23" fmla="*/ 281285 h 640"/>
              <a:gd name="T24" fmla="*/ 1313901 w 2706"/>
              <a:gd name="T25" fmla="*/ 339328 h 640"/>
              <a:gd name="T26" fmla="*/ 1073657 w 2706"/>
              <a:gd name="T27" fmla="*/ 392906 h 640"/>
              <a:gd name="T28" fmla="*/ 841917 w 2706"/>
              <a:gd name="T29" fmla="*/ 444252 h 640"/>
              <a:gd name="T30" fmla="*/ 620808 w 2706"/>
              <a:gd name="T31" fmla="*/ 488900 h 640"/>
              <a:gd name="T32" fmla="*/ 406076 w 2706"/>
              <a:gd name="T33" fmla="*/ 529084 h 640"/>
              <a:gd name="T34" fmla="*/ 199849 w 2706"/>
              <a:gd name="T35" fmla="*/ 567035 h 640"/>
              <a:gd name="T36" fmla="*/ 0 w 2706"/>
              <a:gd name="T37" fmla="*/ 600521 h 640"/>
              <a:gd name="T38" fmla="*/ 0 w 2706"/>
              <a:gd name="T39" fmla="*/ 600521 h 640"/>
              <a:gd name="T40" fmla="*/ 138193 w 2706"/>
              <a:gd name="T41" fmla="*/ 620613 h 640"/>
              <a:gd name="T42" fmla="*/ 270009 w 2706"/>
              <a:gd name="T43" fmla="*/ 638473 h 640"/>
              <a:gd name="T44" fmla="*/ 397572 w 2706"/>
              <a:gd name="T45" fmla="*/ 654100 h 640"/>
              <a:gd name="T46" fmla="*/ 523009 w 2706"/>
              <a:gd name="T47" fmla="*/ 667494 h 640"/>
              <a:gd name="T48" fmla="*/ 644194 w 2706"/>
              <a:gd name="T49" fmla="*/ 680889 h 640"/>
              <a:gd name="T50" fmla="*/ 761127 w 2706"/>
              <a:gd name="T51" fmla="*/ 689818 h 640"/>
              <a:gd name="T52" fmla="*/ 873808 w 2706"/>
              <a:gd name="T53" fmla="*/ 698748 h 640"/>
              <a:gd name="T54" fmla="*/ 984363 w 2706"/>
              <a:gd name="T55" fmla="*/ 705445 h 640"/>
              <a:gd name="T56" fmla="*/ 1092791 w 2706"/>
              <a:gd name="T57" fmla="*/ 709910 h 640"/>
              <a:gd name="T58" fmla="*/ 1196968 w 2706"/>
              <a:gd name="T59" fmla="*/ 712143 h 640"/>
              <a:gd name="T60" fmla="*/ 1296892 w 2706"/>
              <a:gd name="T61" fmla="*/ 714375 h 640"/>
              <a:gd name="T62" fmla="*/ 1394691 w 2706"/>
              <a:gd name="T63" fmla="*/ 714375 h 640"/>
              <a:gd name="T64" fmla="*/ 1490363 w 2706"/>
              <a:gd name="T65" fmla="*/ 712143 h 640"/>
              <a:gd name="T66" fmla="*/ 1583910 w 2706"/>
              <a:gd name="T67" fmla="*/ 709910 h 640"/>
              <a:gd name="T68" fmla="*/ 1673204 w 2706"/>
              <a:gd name="T69" fmla="*/ 705445 h 640"/>
              <a:gd name="T70" fmla="*/ 1760372 w 2706"/>
              <a:gd name="T71" fmla="*/ 698748 h 640"/>
              <a:gd name="T72" fmla="*/ 1843288 w 2706"/>
              <a:gd name="T73" fmla="*/ 692051 h 640"/>
              <a:gd name="T74" fmla="*/ 1926204 w 2706"/>
              <a:gd name="T75" fmla="*/ 683121 h 640"/>
              <a:gd name="T76" fmla="*/ 2004868 w 2706"/>
              <a:gd name="T77" fmla="*/ 671959 h 640"/>
              <a:gd name="T78" fmla="*/ 2083532 w 2706"/>
              <a:gd name="T79" fmla="*/ 660797 h 640"/>
              <a:gd name="T80" fmla="*/ 2157944 w 2706"/>
              <a:gd name="T81" fmla="*/ 647402 h 640"/>
              <a:gd name="T82" fmla="*/ 2232356 w 2706"/>
              <a:gd name="T83" fmla="*/ 634008 h 640"/>
              <a:gd name="T84" fmla="*/ 2302516 w 2706"/>
              <a:gd name="T85" fmla="*/ 618381 h 640"/>
              <a:gd name="T86" fmla="*/ 2372675 w 2706"/>
              <a:gd name="T87" fmla="*/ 602754 h 640"/>
              <a:gd name="T88" fmla="*/ 2440709 w 2706"/>
              <a:gd name="T89" fmla="*/ 584895 h 640"/>
              <a:gd name="T90" fmla="*/ 2506617 w 2706"/>
              <a:gd name="T91" fmla="*/ 567035 h 640"/>
              <a:gd name="T92" fmla="*/ 2570398 w 2706"/>
              <a:gd name="T93" fmla="*/ 546943 h 640"/>
              <a:gd name="T94" fmla="*/ 2634180 w 2706"/>
              <a:gd name="T95" fmla="*/ 526852 h 640"/>
              <a:gd name="T96" fmla="*/ 2755365 w 2706"/>
              <a:gd name="T97" fmla="*/ 482203 h 640"/>
              <a:gd name="T98" fmla="*/ 2872298 w 2706"/>
              <a:gd name="T99" fmla="*/ 435322 h 640"/>
              <a:gd name="T100" fmla="*/ 2872298 w 2706"/>
              <a:gd name="T101" fmla="*/ 435322 h 640"/>
              <a:gd name="T102" fmla="*/ 2876550 w 2706"/>
              <a:gd name="T103" fmla="*/ 433090 h 640"/>
              <a:gd name="T104" fmla="*/ 2876550 w 2706"/>
              <a:gd name="T105" fmla="*/ 433090 h 640"/>
              <a:gd name="T106" fmla="*/ 2876550 w 2706"/>
              <a:gd name="T107" fmla="*/ 0 h 640"/>
              <a:gd name="T108" fmla="*/ 2876550 w 2706"/>
              <a:gd name="T109" fmla="*/ 0 h 640"/>
              <a:gd name="T110" fmla="*/ 2870172 w 2706"/>
              <a:gd name="T111" fmla="*/ 0 h 640"/>
              <a:gd name="T112" fmla="*/ 2870172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5545138 w 5216"/>
              <a:gd name="T1" fmla="*/ 797300 h 762"/>
              <a:gd name="T2" fmla="*/ 5298498 w 5216"/>
              <a:gd name="T3" fmla="*/ 766033 h 762"/>
              <a:gd name="T4" fmla="*/ 4760569 w 5216"/>
              <a:gd name="T5" fmla="*/ 681167 h 762"/>
              <a:gd name="T6" fmla="*/ 4160980 w 5216"/>
              <a:gd name="T7" fmla="*/ 567267 h 762"/>
              <a:gd name="T8" fmla="*/ 3493352 w 5216"/>
              <a:gd name="T9" fmla="*/ 417633 h 762"/>
              <a:gd name="T10" fmla="*/ 3131897 w 5216"/>
              <a:gd name="T11" fmla="*/ 330533 h 762"/>
              <a:gd name="T12" fmla="*/ 2851239 w 5216"/>
              <a:gd name="T13" fmla="*/ 263533 h 762"/>
              <a:gd name="T14" fmla="*/ 2583337 w 5216"/>
              <a:gd name="T15" fmla="*/ 205467 h 762"/>
              <a:gd name="T16" fmla="*/ 2328193 w 5216"/>
              <a:gd name="T17" fmla="*/ 156333 h 762"/>
              <a:gd name="T18" fmla="*/ 2083679 w 5216"/>
              <a:gd name="T19" fmla="*/ 113900 h 762"/>
              <a:gd name="T20" fmla="*/ 1849797 w 5216"/>
              <a:gd name="T21" fmla="*/ 80400 h 762"/>
              <a:gd name="T22" fmla="*/ 1418178 w 5216"/>
              <a:gd name="T23" fmla="*/ 31267 h 762"/>
              <a:gd name="T24" fmla="*/ 1031209 w 5216"/>
              <a:gd name="T25" fmla="*/ 4467 h 762"/>
              <a:gd name="T26" fmla="*/ 684637 w 5216"/>
              <a:gd name="T27" fmla="*/ 0 h 762"/>
              <a:gd name="T28" fmla="*/ 380590 w 5216"/>
              <a:gd name="T29" fmla="*/ 11167 h 762"/>
              <a:gd name="T30" fmla="*/ 116941 w 5216"/>
              <a:gd name="T31" fmla="*/ 35733 h 762"/>
              <a:gd name="T32" fmla="*/ 0 w 5216"/>
              <a:gd name="T33" fmla="*/ 53600 h 762"/>
              <a:gd name="T34" fmla="*/ 333814 w 5216"/>
              <a:gd name="T35" fmla="*/ 96033 h 762"/>
              <a:gd name="T36" fmla="*/ 693142 w 5216"/>
              <a:gd name="T37" fmla="*/ 156333 h 762"/>
              <a:gd name="T38" fmla="*/ 1077985 w 5216"/>
              <a:gd name="T39" fmla="*/ 234500 h 762"/>
              <a:gd name="T40" fmla="*/ 1490468 w 5216"/>
              <a:gd name="T41" fmla="*/ 330533 h 762"/>
              <a:gd name="T42" fmla="*/ 1866806 w 5216"/>
              <a:gd name="T43" fmla="*/ 422100 h 762"/>
              <a:gd name="T44" fmla="*/ 2559949 w 5216"/>
              <a:gd name="T45" fmla="*/ 576200 h 762"/>
              <a:gd name="T46" fmla="*/ 2878879 w 5216"/>
              <a:gd name="T47" fmla="*/ 638733 h 762"/>
              <a:gd name="T48" fmla="*/ 3180800 w 5216"/>
              <a:gd name="T49" fmla="*/ 692333 h 762"/>
              <a:gd name="T50" fmla="*/ 3465711 w 5216"/>
              <a:gd name="T51" fmla="*/ 739233 h 762"/>
              <a:gd name="T52" fmla="*/ 3733613 w 5216"/>
              <a:gd name="T53" fmla="*/ 774967 h 762"/>
              <a:gd name="T54" fmla="*/ 3986631 w 5216"/>
              <a:gd name="T55" fmla="*/ 806233 h 762"/>
              <a:gd name="T56" fmla="*/ 4224766 w 5216"/>
              <a:gd name="T57" fmla="*/ 826333 h 762"/>
              <a:gd name="T58" fmla="*/ 4448017 w 5216"/>
              <a:gd name="T59" fmla="*/ 841967 h 762"/>
              <a:gd name="T60" fmla="*/ 4660637 w 5216"/>
              <a:gd name="T61" fmla="*/ 850900 h 762"/>
              <a:gd name="T62" fmla="*/ 4858374 w 5216"/>
              <a:gd name="T63" fmla="*/ 850900 h 762"/>
              <a:gd name="T64" fmla="*/ 5045480 w 5216"/>
              <a:gd name="T65" fmla="*/ 846433 h 762"/>
              <a:gd name="T66" fmla="*/ 5221955 w 5216"/>
              <a:gd name="T67" fmla="*/ 835267 h 762"/>
              <a:gd name="T68" fmla="*/ 5387799 w 5216"/>
              <a:gd name="T69" fmla="*/ 817400 h 762"/>
              <a:gd name="T70" fmla="*/ 5545138 w 5216"/>
              <a:gd name="T71" fmla="*/ 797300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78140 h 694"/>
              <a:gd name="T2" fmla="*/ 0 w 5144"/>
              <a:gd name="T3" fmla="*/ 78140 h 694"/>
              <a:gd name="T4" fmla="*/ 19131 w 5144"/>
              <a:gd name="T5" fmla="*/ 73675 h 694"/>
              <a:gd name="T6" fmla="*/ 76526 w 5144"/>
              <a:gd name="T7" fmla="*/ 62512 h 694"/>
              <a:gd name="T8" fmla="*/ 174309 w 5144"/>
              <a:gd name="T9" fmla="*/ 46884 h 694"/>
              <a:gd name="T10" fmla="*/ 238081 w 5144"/>
              <a:gd name="T11" fmla="*/ 37954 h 694"/>
              <a:gd name="T12" fmla="*/ 312481 w 5144"/>
              <a:gd name="T13" fmla="*/ 29023 h 694"/>
              <a:gd name="T14" fmla="*/ 395384 w 5144"/>
              <a:gd name="T15" fmla="*/ 22326 h 694"/>
              <a:gd name="T16" fmla="*/ 491041 w 5144"/>
              <a:gd name="T17" fmla="*/ 15628 h 694"/>
              <a:gd name="T18" fmla="*/ 595201 w 5144"/>
              <a:gd name="T19" fmla="*/ 8930 h 694"/>
              <a:gd name="T20" fmla="*/ 712116 w 5144"/>
              <a:gd name="T21" fmla="*/ 4465 h 694"/>
              <a:gd name="T22" fmla="*/ 839659 w 5144"/>
              <a:gd name="T23" fmla="*/ 2233 h 694"/>
              <a:gd name="T24" fmla="*/ 977831 w 5144"/>
              <a:gd name="T25" fmla="*/ 0 h 694"/>
              <a:gd name="T26" fmla="*/ 1126631 w 5144"/>
              <a:gd name="T27" fmla="*/ 2233 h 694"/>
              <a:gd name="T28" fmla="*/ 1286060 w 5144"/>
              <a:gd name="T29" fmla="*/ 6698 h 694"/>
              <a:gd name="T30" fmla="*/ 1458243 w 5144"/>
              <a:gd name="T31" fmla="*/ 15628 h 694"/>
              <a:gd name="T32" fmla="*/ 1641055 w 5144"/>
              <a:gd name="T33" fmla="*/ 26791 h 694"/>
              <a:gd name="T34" fmla="*/ 1834496 w 5144"/>
              <a:gd name="T35" fmla="*/ 44651 h 694"/>
              <a:gd name="T36" fmla="*/ 2040691 w 5144"/>
              <a:gd name="T37" fmla="*/ 64744 h 694"/>
              <a:gd name="T38" fmla="*/ 2259640 w 5144"/>
              <a:gd name="T39" fmla="*/ 89303 h 694"/>
              <a:gd name="T40" fmla="*/ 2489217 w 5144"/>
              <a:gd name="T41" fmla="*/ 118326 h 694"/>
              <a:gd name="T42" fmla="*/ 2731549 w 5144"/>
              <a:gd name="T43" fmla="*/ 154047 h 694"/>
              <a:gd name="T44" fmla="*/ 2984510 w 5144"/>
              <a:gd name="T45" fmla="*/ 194233 h 694"/>
              <a:gd name="T46" fmla="*/ 3250225 w 5144"/>
              <a:gd name="T47" fmla="*/ 241117 h 694"/>
              <a:gd name="T48" fmla="*/ 3528694 w 5144"/>
              <a:gd name="T49" fmla="*/ 296931 h 694"/>
              <a:gd name="T50" fmla="*/ 3819918 w 5144"/>
              <a:gd name="T51" fmla="*/ 357210 h 694"/>
              <a:gd name="T52" fmla="*/ 4123895 w 5144"/>
              <a:gd name="T53" fmla="*/ 424187 h 694"/>
              <a:gd name="T54" fmla="*/ 4440628 w 5144"/>
              <a:gd name="T55" fmla="*/ 500095 h 694"/>
              <a:gd name="T56" fmla="*/ 4770114 w 5144"/>
              <a:gd name="T57" fmla="*/ 582699 h 694"/>
              <a:gd name="T58" fmla="*/ 5112355 w 5144"/>
              <a:gd name="T59" fmla="*/ 674235 h 694"/>
              <a:gd name="T60" fmla="*/ 5467350 w 5144"/>
              <a:gd name="T61" fmla="*/ 774700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652463 h 584"/>
              <a:gd name="T2" fmla="*/ 0 w 3112"/>
              <a:gd name="T3" fmla="*/ 652463 h 584"/>
              <a:gd name="T4" fmla="*/ 95633 w 3112"/>
              <a:gd name="T5" fmla="*/ 625649 h 584"/>
              <a:gd name="T6" fmla="*/ 357028 w 3112"/>
              <a:gd name="T7" fmla="*/ 556381 h 584"/>
              <a:gd name="T8" fmla="*/ 537668 w 3112"/>
              <a:gd name="T9" fmla="*/ 509457 h 584"/>
              <a:gd name="T10" fmla="*/ 745934 w 3112"/>
              <a:gd name="T11" fmla="*/ 458065 h 584"/>
              <a:gd name="T12" fmla="*/ 977578 w 3112"/>
              <a:gd name="T13" fmla="*/ 402203 h 584"/>
              <a:gd name="T14" fmla="*/ 1226223 w 3112"/>
              <a:gd name="T15" fmla="*/ 341873 h 584"/>
              <a:gd name="T16" fmla="*/ 1489743 w 3112"/>
              <a:gd name="T17" fmla="*/ 283777 h 584"/>
              <a:gd name="T18" fmla="*/ 1759640 w 3112"/>
              <a:gd name="T19" fmla="*/ 225681 h 584"/>
              <a:gd name="T20" fmla="*/ 2035912 w 3112"/>
              <a:gd name="T21" fmla="*/ 172054 h 584"/>
              <a:gd name="T22" fmla="*/ 2310059 w 3112"/>
              <a:gd name="T23" fmla="*/ 120661 h 584"/>
              <a:gd name="T24" fmla="*/ 2446070 w 3112"/>
              <a:gd name="T25" fmla="*/ 98316 h 584"/>
              <a:gd name="T26" fmla="*/ 2577830 w 3112"/>
              <a:gd name="T27" fmla="*/ 75972 h 584"/>
              <a:gd name="T28" fmla="*/ 2709591 w 3112"/>
              <a:gd name="T29" fmla="*/ 58096 h 584"/>
              <a:gd name="T30" fmla="*/ 2837101 w 3112"/>
              <a:gd name="T31" fmla="*/ 40220 h 584"/>
              <a:gd name="T32" fmla="*/ 2962486 w 3112"/>
              <a:gd name="T33" fmla="*/ 26814 h 584"/>
              <a:gd name="T34" fmla="*/ 3081495 w 3112"/>
              <a:gd name="T35" fmla="*/ 15641 h 584"/>
              <a:gd name="T36" fmla="*/ 3196254 w 3112"/>
              <a:gd name="T37" fmla="*/ 6703 h 584"/>
              <a:gd name="T38" fmla="*/ 3306763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8719055 w 8196"/>
              <a:gd name="T1" fmla="*/ 570733 h 1192"/>
              <a:gd name="T2" fmla="*/ 8557275 w 8196"/>
              <a:gd name="T3" fmla="*/ 635386 h 1192"/>
              <a:gd name="T4" fmla="*/ 8384853 w 8196"/>
              <a:gd name="T5" fmla="*/ 691122 h 1192"/>
              <a:gd name="T6" fmla="*/ 8201787 w 8196"/>
              <a:gd name="T7" fmla="*/ 742398 h 1192"/>
              <a:gd name="T8" fmla="*/ 8005948 w 8196"/>
              <a:gd name="T9" fmla="*/ 782528 h 1192"/>
              <a:gd name="T10" fmla="*/ 7793081 w 8196"/>
              <a:gd name="T11" fmla="*/ 813740 h 1192"/>
              <a:gd name="T12" fmla="*/ 7563184 w 8196"/>
              <a:gd name="T13" fmla="*/ 836034 h 1192"/>
              <a:gd name="T14" fmla="*/ 7314129 w 8196"/>
              <a:gd name="T15" fmla="*/ 849411 h 1192"/>
              <a:gd name="T16" fmla="*/ 7043787 w 8196"/>
              <a:gd name="T17" fmla="*/ 847181 h 1192"/>
              <a:gd name="T18" fmla="*/ 6750030 w 8196"/>
              <a:gd name="T19" fmla="*/ 836034 h 1192"/>
              <a:gd name="T20" fmla="*/ 6430729 w 8196"/>
              <a:gd name="T21" fmla="*/ 809281 h 1192"/>
              <a:gd name="T22" fmla="*/ 6083754 w 8196"/>
              <a:gd name="T23" fmla="*/ 769151 h 1192"/>
              <a:gd name="T24" fmla="*/ 5709108 w 8196"/>
              <a:gd name="T25" fmla="*/ 715645 h 1192"/>
              <a:gd name="T26" fmla="*/ 5302531 w 8196"/>
              <a:gd name="T27" fmla="*/ 644304 h 1192"/>
              <a:gd name="T28" fmla="*/ 4861895 w 8196"/>
              <a:gd name="T29" fmla="*/ 557356 h 1192"/>
              <a:gd name="T30" fmla="*/ 4387200 w 8196"/>
              <a:gd name="T31" fmla="*/ 452573 h 1192"/>
              <a:gd name="T32" fmla="*/ 3874189 w 8196"/>
              <a:gd name="T33" fmla="*/ 329955 h 1192"/>
              <a:gd name="T34" fmla="*/ 3614491 w 8196"/>
              <a:gd name="T35" fmla="*/ 267531 h 1192"/>
              <a:gd name="T36" fmla="*/ 3122767 w 8196"/>
              <a:gd name="T37" fmla="*/ 164977 h 1192"/>
              <a:gd name="T38" fmla="*/ 2673616 w 8196"/>
              <a:gd name="T39" fmla="*/ 91406 h 1192"/>
              <a:gd name="T40" fmla="*/ 2262782 w 8196"/>
              <a:gd name="T41" fmla="*/ 40130 h 1192"/>
              <a:gd name="T42" fmla="*/ 1890264 w 8196"/>
              <a:gd name="T43" fmla="*/ 11147 h 1192"/>
              <a:gd name="T44" fmla="*/ 1556062 w 8196"/>
              <a:gd name="T45" fmla="*/ 0 h 1192"/>
              <a:gd name="T46" fmla="*/ 1258047 w 8196"/>
              <a:gd name="T47" fmla="*/ 4459 h 1192"/>
              <a:gd name="T48" fmla="*/ 994091 w 8196"/>
              <a:gd name="T49" fmla="*/ 22294 h 1192"/>
              <a:gd name="T50" fmla="*/ 762066 w 8196"/>
              <a:gd name="T51" fmla="*/ 49047 h 1192"/>
              <a:gd name="T52" fmla="*/ 564099 w 8196"/>
              <a:gd name="T53" fmla="*/ 82489 h 1192"/>
              <a:gd name="T54" fmla="*/ 398062 w 8196"/>
              <a:gd name="T55" fmla="*/ 120389 h 1192"/>
              <a:gd name="T56" fmla="*/ 263956 w 8196"/>
              <a:gd name="T57" fmla="*/ 160519 h 1192"/>
              <a:gd name="T58" fmla="*/ 157522 w 8196"/>
              <a:gd name="T59" fmla="*/ 196189 h 1192"/>
              <a:gd name="T60" fmla="*/ 51088 w 8196"/>
              <a:gd name="T61" fmla="*/ 240778 h 1192"/>
              <a:gd name="T62" fmla="*/ 0 w 8196"/>
              <a:gd name="T63" fmla="*/ 267531 h 1192"/>
              <a:gd name="T64" fmla="*/ 8719055 w 8196"/>
              <a:gd name="T65" fmla="*/ 1328737 h 1192"/>
              <a:gd name="T66" fmla="*/ 8723312 w 8196"/>
              <a:gd name="T67" fmla="*/ 1322049 h 1192"/>
              <a:gd name="T68" fmla="*/ 8723312 w 8196"/>
              <a:gd name="T69" fmla="*/ 568503 h 1192"/>
              <a:gd name="T70" fmla="*/ 8719055 w 8196"/>
              <a:gd name="T71" fmla="*/ 570733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1BFFA-386C-4F6D-B4CF-A974CA67838D}" type="datetime1">
              <a:rPr lang="el-GR"/>
              <a:pPr>
                <a:defRPr/>
              </a:pPr>
              <a:t>29/4/2020</a:t>
            </a:fld>
            <a:endParaRPr lang="el-G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2DF09-371C-4BE0-A1F2-3A7204EDF3D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B2F96-B6CD-4266-B69C-B8F04FCE4801}" type="datetime1">
              <a:rPr lang="el-GR"/>
              <a:pPr>
                <a:defRPr/>
              </a:pPr>
              <a:t>29/4/2020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3271A-F551-44AB-988D-617C99FE2B8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555CA-E879-4649-87D5-95D4755F327E}" type="datetime1">
              <a:rPr lang="el-GR"/>
              <a:pPr>
                <a:defRPr/>
              </a:pPr>
              <a:t>29/4/2020</a:t>
            </a:fld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8D931-A802-4F4B-BA7F-06DCADFBDFD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3E4CA-061F-4A79-8AF9-89941F5F0904}" type="datetime1">
              <a:rPr lang="el-GR"/>
              <a:pPr>
                <a:defRPr/>
              </a:pPr>
              <a:t>29/4/2020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E0602-4260-4C26-A257-BD8A83A0034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13021481 w 8196"/>
                <a:gd name="T1" fmla="*/ 812800 h 1192"/>
                <a:gd name="T2" fmla="*/ 12779871 w 8196"/>
                <a:gd name="T3" fmla="*/ 904875 h 1192"/>
                <a:gd name="T4" fmla="*/ 12522366 w 8196"/>
                <a:gd name="T5" fmla="*/ 984250 h 1192"/>
                <a:gd name="T6" fmla="*/ 12248966 w 8196"/>
                <a:gd name="T7" fmla="*/ 1057275 h 1192"/>
                <a:gd name="T8" fmla="*/ 11956492 w 8196"/>
                <a:gd name="T9" fmla="*/ 1114425 h 1192"/>
                <a:gd name="T10" fmla="*/ 11638584 w 8196"/>
                <a:gd name="T11" fmla="*/ 1158875 h 1192"/>
                <a:gd name="T12" fmla="*/ 11295245 w 8196"/>
                <a:gd name="T13" fmla="*/ 1190625 h 1192"/>
                <a:gd name="T14" fmla="*/ 10923293 w 8196"/>
                <a:gd name="T15" fmla="*/ 1209675 h 1192"/>
                <a:gd name="T16" fmla="*/ 10519551 w 8196"/>
                <a:gd name="T17" fmla="*/ 1206500 h 1192"/>
                <a:gd name="T18" fmla="*/ 10080839 w 8196"/>
                <a:gd name="T19" fmla="*/ 1190625 h 1192"/>
                <a:gd name="T20" fmla="*/ 9603978 w 8196"/>
                <a:gd name="T21" fmla="*/ 1152525 h 1192"/>
                <a:gd name="T22" fmla="*/ 9085789 w 8196"/>
                <a:gd name="T23" fmla="*/ 1095375 h 1192"/>
                <a:gd name="T24" fmla="*/ 8526272 w 8196"/>
                <a:gd name="T25" fmla="*/ 1019175 h 1192"/>
                <a:gd name="T26" fmla="*/ 7919070 w 8196"/>
                <a:gd name="T27" fmla="*/ 917575 h 1192"/>
                <a:gd name="T28" fmla="*/ 7261002 w 8196"/>
                <a:gd name="T29" fmla="*/ 793750 h 1192"/>
                <a:gd name="T30" fmla="*/ 6552068 w 8196"/>
                <a:gd name="T31" fmla="*/ 644525 h 1192"/>
                <a:gd name="T32" fmla="*/ 5785912 w 8196"/>
                <a:gd name="T33" fmla="*/ 469900 h 1192"/>
                <a:gd name="T34" fmla="*/ 5398065 w 8196"/>
                <a:gd name="T35" fmla="*/ 381000 h 1192"/>
                <a:gd name="T36" fmla="*/ 4663699 w 8196"/>
                <a:gd name="T37" fmla="*/ 234950 h 1192"/>
                <a:gd name="T38" fmla="*/ 3992915 w 8196"/>
                <a:gd name="T39" fmla="*/ 130175 h 1192"/>
                <a:gd name="T40" fmla="*/ 3379354 w 8196"/>
                <a:gd name="T41" fmla="*/ 57150 h 1192"/>
                <a:gd name="T42" fmla="*/ 2823016 w 8196"/>
                <a:gd name="T43" fmla="*/ 15875 h 1192"/>
                <a:gd name="T44" fmla="*/ 2323902 w 8196"/>
                <a:gd name="T45" fmla="*/ 0 h 1192"/>
                <a:gd name="T46" fmla="*/ 1878832 w 8196"/>
                <a:gd name="T47" fmla="*/ 6350 h 1192"/>
                <a:gd name="T48" fmla="*/ 1484627 w 8196"/>
                <a:gd name="T49" fmla="*/ 31750 h 1192"/>
                <a:gd name="T50" fmla="*/ 1138108 w 8196"/>
                <a:gd name="T51" fmla="*/ 69850 h 1192"/>
                <a:gd name="T52" fmla="*/ 842454 w 8196"/>
                <a:gd name="T53" fmla="*/ 117475 h 1192"/>
                <a:gd name="T54" fmla="*/ 594487 w 8196"/>
                <a:gd name="T55" fmla="*/ 171450 h 1192"/>
                <a:gd name="T56" fmla="*/ 394205 w 8196"/>
                <a:gd name="T57" fmla="*/ 228600 h 1192"/>
                <a:gd name="T58" fmla="*/ 235251 w 8196"/>
                <a:gd name="T59" fmla="*/ 279400 h 1192"/>
                <a:gd name="T60" fmla="*/ 76298 w 8196"/>
                <a:gd name="T61" fmla="*/ 342900 h 1192"/>
                <a:gd name="T62" fmla="*/ 0 w 8196"/>
                <a:gd name="T63" fmla="*/ 381000 h 1192"/>
                <a:gd name="T64" fmla="*/ 13021481 w 8196"/>
                <a:gd name="T65" fmla="*/ 1892300 h 1192"/>
                <a:gd name="T66" fmla="*/ 13027839 w 8196"/>
                <a:gd name="T67" fmla="*/ 1882775 h 1192"/>
                <a:gd name="T68" fmla="*/ 13027839 w 8196"/>
                <a:gd name="T69" fmla="*/ 809625 h 1192"/>
                <a:gd name="T70" fmla="*/ 13021481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E8E0E-6BC6-4DB5-821A-C175547F870A}" type="datetime1">
              <a:rPr lang="el-GR"/>
              <a:pPr>
                <a:defRPr/>
              </a:pPr>
              <a:t>29/4/2020</a:t>
            </a:fld>
            <a:endParaRPr lang="el-GR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3E5F3-1CE9-4661-ACA1-2FC61E028DF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13004800 w 8196"/>
                <a:gd name="T1" fmla="*/ 812800 h 1192"/>
                <a:gd name="T2" fmla="*/ 12763500 w 8196"/>
                <a:gd name="T3" fmla="*/ 904875 h 1192"/>
                <a:gd name="T4" fmla="*/ 12506325 w 8196"/>
                <a:gd name="T5" fmla="*/ 984250 h 1192"/>
                <a:gd name="T6" fmla="*/ 12233275 w 8196"/>
                <a:gd name="T7" fmla="*/ 1057275 h 1192"/>
                <a:gd name="T8" fmla="*/ 11941175 w 8196"/>
                <a:gd name="T9" fmla="*/ 1114425 h 1192"/>
                <a:gd name="T10" fmla="*/ 11623675 w 8196"/>
                <a:gd name="T11" fmla="*/ 1158875 h 1192"/>
                <a:gd name="T12" fmla="*/ 11280775 w 8196"/>
                <a:gd name="T13" fmla="*/ 1190625 h 1192"/>
                <a:gd name="T14" fmla="*/ 10909300 w 8196"/>
                <a:gd name="T15" fmla="*/ 1209675 h 1192"/>
                <a:gd name="T16" fmla="*/ 10506075 w 8196"/>
                <a:gd name="T17" fmla="*/ 1206500 h 1192"/>
                <a:gd name="T18" fmla="*/ 10067925 w 8196"/>
                <a:gd name="T19" fmla="*/ 1190625 h 1192"/>
                <a:gd name="T20" fmla="*/ 9591675 w 8196"/>
                <a:gd name="T21" fmla="*/ 1152525 h 1192"/>
                <a:gd name="T22" fmla="*/ 9074150 w 8196"/>
                <a:gd name="T23" fmla="*/ 1095375 h 1192"/>
                <a:gd name="T24" fmla="*/ 8515350 w 8196"/>
                <a:gd name="T25" fmla="*/ 1019175 h 1192"/>
                <a:gd name="T26" fmla="*/ 7908925 w 8196"/>
                <a:gd name="T27" fmla="*/ 917575 h 1192"/>
                <a:gd name="T28" fmla="*/ 7251700 w 8196"/>
                <a:gd name="T29" fmla="*/ 793750 h 1192"/>
                <a:gd name="T30" fmla="*/ 6543675 w 8196"/>
                <a:gd name="T31" fmla="*/ 644525 h 1192"/>
                <a:gd name="T32" fmla="*/ 5778500 w 8196"/>
                <a:gd name="T33" fmla="*/ 469900 h 1192"/>
                <a:gd name="T34" fmla="*/ 5391150 w 8196"/>
                <a:gd name="T35" fmla="*/ 381000 h 1192"/>
                <a:gd name="T36" fmla="*/ 4657725 w 8196"/>
                <a:gd name="T37" fmla="*/ 234950 h 1192"/>
                <a:gd name="T38" fmla="*/ 3987800 w 8196"/>
                <a:gd name="T39" fmla="*/ 130175 h 1192"/>
                <a:gd name="T40" fmla="*/ 3375025 w 8196"/>
                <a:gd name="T41" fmla="*/ 57150 h 1192"/>
                <a:gd name="T42" fmla="*/ 2819400 w 8196"/>
                <a:gd name="T43" fmla="*/ 15875 h 1192"/>
                <a:gd name="T44" fmla="*/ 2320925 w 8196"/>
                <a:gd name="T45" fmla="*/ 0 h 1192"/>
                <a:gd name="T46" fmla="*/ 1876425 w 8196"/>
                <a:gd name="T47" fmla="*/ 6350 h 1192"/>
                <a:gd name="T48" fmla="*/ 1482725 w 8196"/>
                <a:gd name="T49" fmla="*/ 31750 h 1192"/>
                <a:gd name="T50" fmla="*/ 1136650 w 8196"/>
                <a:gd name="T51" fmla="*/ 69850 h 1192"/>
                <a:gd name="T52" fmla="*/ 841375 w 8196"/>
                <a:gd name="T53" fmla="*/ 117475 h 1192"/>
                <a:gd name="T54" fmla="*/ 593725 w 8196"/>
                <a:gd name="T55" fmla="*/ 171450 h 1192"/>
                <a:gd name="T56" fmla="*/ 393700 w 8196"/>
                <a:gd name="T57" fmla="*/ 228600 h 1192"/>
                <a:gd name="T58" fmla="*/ 234950 w 8196"/>
                <a:gd name="T59" fmla="*/ 279400 h 1192"/>
                <a:gd name="T60" fmla="*/ 76200 w 8196"/>
                <a:gd name="T61" fmla="*/ 342900 h 1192"/>
                <a:gd name="T62" fmla="*/ 0 w 8196"/>
                <a:gd name="T63" fmla="*/ 381000 h 1192"/>
                <a:gd name="T64" fmla="*/ 13004800 w 8196"/>
                <a:gd name="T65" fmla="*/ 1892300 h 1192"/>
                <a:gd name="T66" fmla="*/ 13011150 w 8196"/>
                <a:gd name="T67" fmla="*/ 1882775 h 1192"/>
                <a:gd name="T68" fmla="*/ 13011150 w 8196"/>
                <a:gd name="T69" fmla="*/ 809625 h 1192"/>
                <a:gd name="T70" fmla="*/ 13004800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E65D2-7C8D-4830-BD86-8484A1E80DA5}" type="datetime1">
              <a:rPr lang="el-GR"/>
              <a:pPr>
                <a:defRPr/>
              </a:pPr>
              <a:t>29/4/2020</a:t>
            </a:fld>
            <a:endParaRPr lang="el-G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BBC44-7B85-4DC8-AA50-3903C05A61A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1" name="Freeform 2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13004800 w 8196"/>
                <a:gd name="T1" fmla="*/ 812800 h 1192"/>
                <a:gd name="T2" fmla="*/ 12763500 w 8196"/>
                <a:gd name="T3" fmla="*/ 904875 h 1192"/>
                <a:gd name="T4" fmla="*/ 12506325 w 8196"/>
                <a:gd name="T5" fmla="*/ 984250 h 1192"/>
                <a:gd name="T6" fmla="*/ 12233275 w 8196"/>
                <a:gd name="T7" fmla="*/ 1057275 h 1192"/>
                <a:gd name="T8" fmla="*/ 11941175 w 8196"/>
                <a:gd name="T9" fmla="*/ 1114425 h 1192"/>
                <a:gd name="T10" fmla="*/ 11623675 w 8196"/>
                <a:gd name="T11" fmla="*/ 1158875 h 1192"/>
                <a:gd name="T12" fmla="*/ 11280775 w 8196"/>
                <a:gd name="T13" fmla="*/ 1190625 h 1192"/>
                <a:gd name="T14" fmla="*/ 10909300 w 8196"/>
                <a:gd name="T15" fmla="*/ 1209675 h 1192"/>
                <a:gd name="T16" fmla="*/ 10506075 w 8196"/>
                <a:gd name="T17" fmla="*/ 1206500 h 1192"/>
                <a:gd name="T18" fmla="*/ 10067925 w 8196"/>
                <a:gd name="T19" fmla="*/ 1190625 h 1192"/>
                <a:gd name="T20" fmla="*/ 9591675 w 8196"/>
                <a:gd name="T21" fmla="*/ 1152525 h 1192"/>
                <a:gd name="T22" fmla="*/ 9074150 w 8196"/>
                <a:gd name="T23" fmla="*/ 1095375 h 1192"/>
                <a:gd name="T24" fmla="*/ 8515350 w 8196"/>
                <a:gd name="T25" fmla="*/ 1019175 h 1192"/>
                <a:gd name="T26" fmla="*/ 7908925 w 8196"/>
                <a:gd name="T27" fmla="*/ 917575 h 1192"/>
                <a:gd name="T28" fmla="*/ 7251700 w 8196"/>
                <a:gd name="T29" fmla="*/ 793750 h 1192"/>
                <a:gd name="T30" fmla="*/ 6543675 w 8196"/>
                <a:gd name="T31" fmla="*/ 644525 h 1192"/>
                <a:gd name="T32" fmla="*/ 5778500 w 8196"/>
                <a:gd name="T33" fmla="*/ 469900 h 1192"/>
                <a:gd name="T34" fmla="*/ 5391150 w 8196"/>
                <a:gd name="T35" fmla="*/ 381000 h 1192"/>
                <a:gd name="T36" fmla="*/ 4657725 w 8196"/>
                <a:gd name="T37" fmla="*/ 234950 h 1192"/>
                <a:gd name="T38" fmla="*/ 3987800 w 8196"/>
                <a:gd name="T39" fmla="*/ 130175 h 1192"/>
                <a:gd name="T40" fmla="*/ 3375025 w 8196"/>
                <a:gd name="T41" fmla="*/ 57150 h 1192"/>
                <a:gd name="T42" fmla="*/ 2819400 w 8196"/>
                <a:gd name="T43" fmla="*/ 15875 h 1192"/>
                <a:gd name="T44" fmla="*/ 2320925 w 8196"/>
                <a:gd name="T45" fmla="*/ 0 h 1192"/>
                <a:gd name="T46" fmla="*/ 1876425 w 8196"/>
                <a:gd name="T47" fmla="*/ 6350 h 1192"/>
                <a:gd name="T48" fmla="*/ 1482725 w 8196"/>
                <a:gd name="T49" fmla="*/ 31750 h 1192"/>
                <a:gd name="T50" fmla="*/ 1136650 w 8196"/>
                <a:gd name="T51" fmla="*/ 69850 h 1192"/>
                <a:gd name="T52" fmla="*/ 841375 w 8196"/>
                <a:gd name="T53" fmla="*/ 117475 h 1192"/>
                <a:gd name="T54" fmla="*/ 593725 w 8196"/>
                <a:gd name="T55" fmla="*/ 171450 h 1192"/>
                <a:gd name="T56" fmla="*/ 393700 w 8196"/>
                <a:gd name="T57" fmla="*/ 228600 h 1192"/>
                <a:gd name="T58" fmla="*/ 234950 w 8196"/>
                <a:gd name="T59" fmla="*/ 279400 h 1192"/>
                <a:gd name="T60" fmla="*/ 76200 w 8196"/>
                <a:gd name="T61" fmla="*/ 342900 h 1192"/>
                <a:gd name="T62" fmla="*/ 0 w 8196"/>
                <a:gd name="T63" fmla="*/ 381000 h 1192"/>
                <a:gd name="T64" fmla="*/ 13004800 w 8196"/>
                <a:gd name="T65" fmla="*/ 1892300 h 1192"/>
                <a:gd name="T66" fmla="*/ 13011150 w 8196"/>
                <a:gd name="T67" fmla="*/ 1882775 h 1192"/>
                <a:gd name="T68" fmla="*/ 13011150 w 8196"/>
                <a:gd name="T69" fmla="*/ 809625 h 1192"/>
                <a:gd name="T70" fmla="*/ 13004800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B4642-0972-456D-9F16-547FE9009D01}" type="datetime1">
              <a:rPr lang="el-GR"/>
              <a:pPr>
                <a:defRPr/>
              </a:pPr>
              <a:t>29/4/2020</a:t>
            </a:fld>
            <a:endParaRPr lang="el-G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10C77-AC16-41CB-BBF4-EED2FEB6060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13021481 w 8196"/>
                <a:gd name="T1" fmla="*/ 812800 h 1192"/>
                <a:gd name="T2" fmla="*/ 12779871 w 8196"/>
                <a:gd name="T3" fmla="*/ 904875 h 1192"/>
                <a:gd name="T4" fmla="*/ 12522366 w 8196"/>
                <a:gd name="T5" fmla="*/ 984250 h 1192"/>
                <a:gd name="T6" fmla="*/ 12248966 w 8196"/>
                <a:gd name="T7" fmla="*/ 1057275 h 1192"/>
                <a:gd name="T8" fmla="*/ 11956492 w 8196"/>
                <a:gd name="T9" fmla="*/ 1114425 h 1192"/>
                <a:gd name="T10" fmla="*/ 11638584 w 8196"/>
                <a:gd name="T11" fmla="*/ 1158875 h 1192"/>
                <a:gd name="T12" fmla="*/ 11295245 w 8196"/>
                <a:gd name="T13" fmla="*/ 1190625 h 1192"/>
                <a:gd name="T14" fmla="*/ 10923293 w 8196"/>
                <a:gd name="T15" fmla="*/ 1209675 h 1192"/>
                <a:gd name="T16" fmla="*/ 10519551 w 8196"/>
                <a:gd name="T17" fmla="*/ 1206500 h 1192"/>
                <a:gd name="T18" fmla="*/ 10080839 w 8196"/>
                <a:gd name="T19" fmla="*/ 1190625 h 1192"/>
                <a:gd name="T20" fmla="*/ 9603978 w 8196"/>
                <a:gd name="T21" fmla="*/ 1152525 h 1192"/>
                <a:gd name="T22" fmla="*/ 9085789 w 8196"/>
                <a:gd name="T23" fmla="*/ 1095375 h 1192"/>
                <a:gd name="T24" fmla="*/ 8526272 w 8196"/>
                <a:gd name="T25" fmla="*/ 1019175 h 1192"/>
                <a:gd name="T26" fmla="*/ 7919070 w 8196"/>
                <a:gd name="T27" fmla="*/ 917575 h 1192"/>
                <a:gd name="T28" fmla="*/ 7261002 w 8196"/>
                <a:gd name="T29" fmla="*/ 793750 h 1192"/>
                <a:gd name="T30" fmla="*/ 6552068 w 8196"/>
                <a:gd name="T31" fmla="*/ 644525 h 1192"/>
                <a:gd name="T32" fmla="*/ 5785912 w 8196"/>
                <a:gd name="T33" fmla="*/ 469900 h 1192"/>
                <a:gd name="T34" fmla="*/ 5398065 w 8196"/>
                <a:gd name="T35" fmla="*/ 381000 h 1192"/>
                <a:gd name="T36" fmla="*/ 4663699 w 8196"/>
                <a:gd name="T37" fmla="*/ 234950 h 1192"/>
                <a:gd name="T38" fmla="*/ 3992915 w 8196"/>
                <a:gd name="T39" fmla="*/ 130175 h 1192"/>
                <a:gd name="T40" fmla="*/ 3379354 w 8196"/>
                <a:gd name="T41" fmla="*/ 57150 h 1192"/>
                <a:gd name="T42" fmla="*/ 2823016 w 8196"/>
                <a:gd name="T43" fmla="*/ 15875 h 1192"/>
                <a:gd name="T44" fmla="*/ 2323902 w 8196"/>
                <a:gd name="T45" fmla="*/ 0 h 1192"/>
                <a:gd name="T46" fmla="*/ 1878832 w 8196"/>
                <a:gd name="T47" fmla="*/ 6350 h 1192"/>
                <a:gd name="T48" fmla="*/ 1484627 w 8196"/>
                <a:gd name="T49" fmla="*/ 31750 h 1192"/>
                <a:gd name="T50" fmla="*/ 1138108 w 8196"/>
                <a:gd name="T51" fmla="*/ 69850 h 1192"/>
                <a:gd name="T52" fmla="*/ 842454 w 8196"/>
                <a:gd name="T53" fmla="*/ 117475 h 1192"/>
                <a:gd name="T54" fmla="*/ 594487 w 8196"/>
                <a:gd name="T55" fmla="*/ 171450 h 1192"/>
                <a:gd name="T56" fmla="*/ 394205 w 8196"/>
                <a:gd name="T57" fmla="*/ 228600 h 1192"/>
                <a:gd name="T58" fmla="*/ 235251 w 8196"/>
                <a:gd name="T59" fmla="*/ 279400 h 1192"/>
                <a:gd name="T60" fmla="*/ 76298 w 8196"/>
                <a:gd name="T61" fmla="*/ 342900 h 1192"/>
                <a:gd name="T62" fmla="*/ 0 w 8196"/>
                <a:gd name="T63" fmla="*/ 381000 h 1192"/>
                <a:gd name="T64" fmla="*/ 13021481 w 8196"/>
                <a:gd name="T65" fmla="*/ 1892300 h 1192"/>
                <a:gd name="T66" fmla="*/ 13027839 w 8196"/>
                <a:gd name="T67" fmla="*/ 1882775 h 1192"/>
                <a:gd name="T68" fmla="*/ 13027839 w 8196"/>
                <a:gd name="T69" fmla="*/ 809625 h 1192"/>
                <a:gd name="T70" fmla="*/ 13021481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κύριου τίτλου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58D6A40-FA6A-47DA-BA4E-51D54F78DB9C}" type="datetime1">
              <a:rPr lang="el-GR"/>
              <a:pPr>
                <a:defRPr/>
              </a:pPr>
              <a:t>29/4/2020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1939012-C6AF-4B3B-ACF1-D7970368B33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46" r:id="rId2"/>
    <p:sldLayoutId id="2147483752" r:id="rId3"/>
    <p:sldLayoutId id="2147483747" r:id="rId4"/>
    <p:sldLayoutId id="2147483748" r:id="rId5"/>
    <p:sldLayoutId id="2147483749" r:id="rId6"/>
    <p:sldLayoutId id="2147483753" r:id="rId7"/>
    <p:sldLayoutId id="2147483754" r:id="rId8"/>
    <p:sldLayoutId id="2147483755" r:id="rId9"/>
    <p:sldLayoutId id="2147483750" r:id="rId10"/>
    <p:sldLayoutId id="2147483756" r:id="rId11"/>
  </p:sldLayoutIdLst>
  <p:transition spd="slow">
    <p:pull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MS PGothic" pitchFamily="34" charset="-128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Τίτλος 1"/>
          <p:cNvSpPr>
            <a:spLocks noGrp="1"/>
          </p:cNvSpPr>
          <p:nvPr>
            <p:ph type="ctrTitle"/>
          </p:nvPr>
        </p:nvSpPr>
        <p:spPr>
          <a:xfrm>
            <a:off x="304800" y="1600200"/>
            <a:ext cx="8458200" cy="21605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3600" b="1" i="1" dirty="0" smtClean="0"/>
              <a:t>Ενότητα    Η δημιουργία του κόσμου</a:t>
            </a:r>
            <a:br>
              <a:rPr lang="el-GR" sz="3600" b="1" i="1" dirty="0" smtClean="0"/>
            </a:br>
            <a:r>
              <a:rPr lang="el-GR" sz="3600" b="1" i="1" dirty="0" smtClean="0"/>
              <a:t/>
            </a:r>
            <a:br>
              <a:rPr lang="el-GR" sz="3600" b="1" i="1" dirty="0" smtClean="0"/>
            </a:br>
            <a:r>
              <a:rPr lang="el-GR" sz="3600" b="1" i="1" dirty="0" smtClean="0"/>
              <a:t>Κεφάλαιο   Ο Προμηθέας, η Πανδώρα, </a:t>
            </a:r>
            <a:br>
              <a:rPr lang="el-GR" sz="3600" b="1" i="1" dirty="0" smtClean="0"/>
            </a:br>
            <a:r>
              <a:rPr lang="el-GR" sz="3600" b="1" i="1" dirty="0" smtClean="0"/>
              <a:t>ο Δευκαλίωνας και η Πύρρα</a:t>
            </a:r>
            <a:endParaRPr lang="el-GR" sz="3600" dirty="0" smtClean="0"/>
          </a:p>
        </p:txBody>
      </p:sp>
      <p:sp>
        <p:nvSpPr>
          <p:cNvPr id="8195" name="Υπότιτλος 2"/>
          <p:cNvSpPr>
            <a:spLocks noGrp="1"/>
          </p:cNvSpPr>
          <p:nvPr>
            <p:ph type="subTitle" idx="1"/>
          </p:nvPr>
        </p:nvSpPr>
        <p:spPr>
          <a:xfrm>
            <a:off x="533400" y="4343400"/>
            <a:ext cx="7924800" cy="1473200"/>
          </a:xfrm>
        </p:spPr>
        <p:txBody>
          <a:bodyPr>
            <a:normAutofit/>
          </a:bodyPr>
          <a:lstStyle/>
          <a:p>
            <a:pPr algn="l" eaLnBrk="1" hangingPunct="1"/>
            <a:endParaRPr lang="el-GR" sz="2700" b="1" dirty="0" smtClean="0">
              <a:solidFill>
                <a:schemeClr val="bg1"/>
              </a:solidFill>
            </a:endParaRPr>
          </a:p>
        </p:txBody>
      </p:sp>
      <p:sp>
        <p:nvSpPr>
          <p:cNvPr id="819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FB4A8F0-D787-4EDB-9A46-15FB9447A1ED}" type="slidenum">
              <a:rPr lang="el-GR" smtClean="0">
                <a:solidFill>
                  <a:srgbClr val="898989"/>
                </a:solidFill>
              </a:rPr>
              <a:pPr/>
              <a:t>1</a:t>
            </a:fld>
            <a:endParaRPr lang="el-GR" smtClean="0">
              <a:solidFill>
                <a:srgbClr val="898989"/>
              </a:solidFill>
            </a:endParaRPr>
          </a:p>
        </p:txBody>
      </p:sp>
      <p:pic>
        <p:nvPicPr>
          <p:cNvPr id="8197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229600" y="4495800"/>
            <a:ext cx="6794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Τίτλος 1"/>
          <p:cNvSpPr txBox="1">
            <a:spLocks/>
          </p:cNvSpPr>
          <p:nvPr/>
        </p:nvSpPr>
        <p:spPr bwMode="auto">
          <a:xfrm>
            <a:off x="1524000" y="457200"/>
            <a:ext cx="5867400" cy="78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normAutofit/>
          </a:bodyPr>
          <a:lstStyle/>
          <a:p>
            <a:pPr algn="ctr">
              <a:defRPr/>
            </a:pPr>
            <a:r>
              <a:rPr lang="el-GR" sz="3600" b="1" i="1" dirty="0" smtClean="0">
                <a:solidFill>
                  <a:srgbClr val="FFFFFF"/>
                </a:solidFill>
                <a:latin typeface="+mj-lt"/>
              </a:rPr>
              <a:t>Ιστορία</a:t>
            </a:r>
            <a:r>
              <a:rPr lang="en-US" sz="3600" dirty="0" smtClean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3600" b="1" i="1" dirty="0" smtClean="0">
                <a:solidFill>
                  <a:srgbClr val="FFFFFF"/>
                </a:solidFill>
                <a:latin typeface="+mj-lt"/>
                <a:cs typeface="+mj-cs"/>
              </a:rPr>
              <a:t> </a:t>
            </a:r>
            <a:r>
              <a:rPr lang="el-GR" sz="3600" b="1" i="1" dirty="0" smtClean="0">
                <a:solidFill>
                  <a:srgbClr val="FFFFFF"/>
                </a:solidFill>
                <a:latin typeface="+mj-lt"/>
                <a:cs typeface="+mj-cs"/>
              </a:rPr>
              <a:t>Γ΄ Δημοτικού	</a:t>
            </a:r>
            <a:endParaRPr lang="el-GR" sz="3600" dirty="0">
              <a:solidFill>
                <a:srgbClr val="FFFFFF"/>
              </a:solidFill>
              <a:latin typeface="+mj-lt"/>
              <a:cs typeface="+mj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41883D4-B3DD-4DA0-B663-ED56CD2032F0}" type="slidenum">
              <a:rPr lang="el-GR" smtClean="0">
                <a:solidFill>
                  <a:srgbClr val="898989"/>
                </a:solidFill>
              </a:rPr>
              <a:pPr/>
              <a:t>10</a:t>
            </a:fld>
            <a:endParaRPr lang="el-GR" smtClean="0">
              <a:solidFill>
                <a:srgbClr val="898989"/>
              </a:solidFill>
            </a:endParaRPr>
          </a:p>
        </p:txBody>
      </p:sp>
      <p:pic>
        <p:nvPicPr>
          <p:cNvPr id="29699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- Ορθογώνιο"/>
          <p:cNvSpPr/>
          <p:nvPr/>
        </p:nvSpPr>
        <p:spPr>
          <a:xfrm>
            <a:off x="1600200" y="381000"/>
            <a:ext cx="5867400" cy="553998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perspectiveBelow"/>
            <a:lightRig rig="threePt" dir="t"/>
          </a:scene3d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2/2   ανακεφαλαίωση ενότητας</a:t>
            </a:r>
            <a:endParaRPr lang="el-GR" sz="3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304800" y="1219200"/>
            <a:ext cx="7467600" cy="1015663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r>
              <a:rPr lang="el-GR" sz="3000" b="1" baseline="300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η</a:t>
            </a:r>
            <a:r>
              <a:rPr lang="el-GR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ερώτηση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 Για ποιο λόγο ο Δίας τιμώρησε </a:t>
            </a:r>
          </a:p>
          <a:p>
            <a:pPr marL="514350" indent="-514350" algn="ctr">
              <a:defRPr/>
            </a:pP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τους ανθρώπους με έναν </a:t>
            </a:r>
            <a:r>
              <a:rPr lang="el-GR" sz="30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κατακλυσμό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;</a:t>
            </a:r>
            <a:endParaRPr lang="el-GR" sz="3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381000" y="2438400"/>
            <a:ext cx="5029200" cy="1015663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απάντηση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Επειδή αυτοί είχαν </a:t>
            </a:r>
          </a:p>
          <a:p>
            <a:pPr marL="514350" indent="-514350" algn="ctr">
              <a:defRPr/>
            </a:pP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γίνει κακοί και ανυπάκουοι.</a:t>
            </a:r>
            <a:endParaRPr lang="el-GR" sz="3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304800" y="3733800"/>
            <a:ext cx="4495800" cy="1938992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r>
              <a:rPr lang="el-GR" sz="3000" b="1" baseline="300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η</a:t>
            </a:r>
            <a:r>
              <a:rPr lang="el-GR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ερώτηση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 Πώς λεγόταν </a:t>
            </a:r>
          </a:p>
          <a:p>
            <a:pPr marL="514350" indent="-514350" algn="ctr">
              <a:defRPr/>
            </a:pP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το παιδί το οποίο γέννησε </a:t>
            </a:r>
          </a:p>
          <a:p>
            <a:pPr marL="514350" indent="-514350" algn="ctr">
              <a:defRPr/>
            </a:pP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η </a:t>
            </a:r>
            <a:r>
              <a:rPr lang="el-GR" sz="30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Πύρρα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η γυναίκα </a:t>
            </a:r>
          </a:p>
          <a:p>
            <a:pPr marL="514350" indent="-514350" algn="ctr">
              <a:defRPr/>
            </a:pP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του Δευκαλίωνα;</a:t>
            </a:r>
            <a:endParaRPr lang="el-GR" sz="3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381000" y="5867400"/>
            <a:ext cx="3429000" cy="553998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απάντηση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Έλληνας</a:t>
            </a:r>
            <a:endParaRPr lang="el-GR" sz="3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2" name="11 - Εικόνα" descr="DSC_0282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638800" y="2489200"/>
            <a:ext cx="3124200" cy="4165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885113" y="333375"/>
            <a:ext cx="790575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3" name="Picture 5" descr="F:\Teacherland.gr\φωτογραφίες\congratulations.gif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219200" y="2895600"/>
            <a:ext cx="667702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0E34DA8-26A4-4D4C-840F-C4F021BB2F93}" type="slidenum">
              <a:rPr lang="el-GR" smtClean="0">
                <a:solidFill>
                  <a:srgbClr val="898989"/>
                </a:solidFill>
              </a:rPr>
              <a:pPr/>
              <a:t>2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304800" y="304800"/>
            <a:ext cx="8534400" cy="3046988"/>
          </a:xfrm>
          <a:prstGeom prst="rect">
            <a:avLst/>
          </a:prstGeom>
          <a:solidFill>
            <a:schemeClr val="bg1"/>
          </a:solidFill>
          <a:ln w="1587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sz="3200" dirty="0" smtClean="0"/>
              <a:t>	 Ο Δίας έδωσε χαρίσματα σε όλους τους θεούς, όμως δεν έδειξε ενδιαφέρον για τους ανθρώπους. Έτσι, ο </a:t>
            </a:r>
            <a:r>
              <a:rPr lang="el-GR" sz="3200" b="1" i="1" dirty="0" smtClean="0">
                <a:solidFill>
                  <a:srgbClr val="FF0000"/>
                </a:solidFill>
              </a:rPr>
              <a:t>Προμηθέας</a:t>
            </a:r>
            <a:r>
              <a:rPr lang="el-GR" sz="3200" dirty="0" smtClean="0"/>
              <a:t> έκλεψε από το εργαστήριο του Ήφαιστου τη </a:t>
            </a:r>
            <a:r>
              <a:rPr lang="el-GR" sz="3200" b="1" i="1" dirty="0" smtClean="0">
                <a:solidFill>
                  <a:srgbClr val="FF0000"/>
                </a:solidFill>
              </a:rPr>
              <a:t>φωτιά</a:t>
            </a:r>
            <a:r>
              <a:rPr lang="el-GR" sz="3200" dirty="0" smtClean="0"/>
              <a:t>, την έδωσε στους ανθρώπους και τους έμαθε να λιώνουν μέταλλα με αυτή και να κατασκευάζουν εργαλεία. </a:t>
            </a:r>
            <a:endParaRPr lang="el-GR" sz="3200" dirty="0"/>
          </a:p>
        </p:txBody>
      </p:sp>
      <p:pic>
        <p:nvPicPr>
          <p:cNvPr id="6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5257800" y="5257800"/>
            <a:ext cx="2514600" cy="8617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reflection blurRad="6350" stA="50000" endA="300" endPos="55000" dir="5400000" sy="-100000" algn="bl" rotWithShape="0"/>
          </a:effectLst>
        </p:spPr>
        <p:txBody>
          <a:bodyPr wrap="square">
            <a:spAutoFit/>
          </a:bodyPr>
          <a:lstStyle/>
          <a:p>
            <a:pPr algn="ctr"/>
            <a:r>
              <a:rPr lang="el-GR" sz="2500" dirty="0" smtClean="0"/>
              <a:t>η Ήρα </a:t>
            </a:r>
          </a:p>
          <a:p>
            <a:pPr algn="ctr"/>
            <a:r>
              <a:rPr lang="el-GR" sz="2500" dirty="0" smtClean="0"/>
              <a:t>και ο Προμηθέας</a:t>
            </a:r>
            <a:endParaRPr lang="el-GR" sz="2500" dirty="0"/>
          </a:p>
        </p:txBody>
      </p:sp>
      <p:pic>
        <p:nvPicPr>
          <p:cNvPr id="7" name="6 - Εικόνα" descr="Hera and Prometheus, Athenian red-figure bell krater C5th B.C., Cabinet des Medailles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304800" y="3429000"/>
            <a:ext cx="3541715" cy="3262313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0E34DA8-26A4-4D4C-840F-C4F021BB2F93}" type="slidenum">
              <a:rPr lang="el-GR" smtClean="0">
                <a:solidFill>
                  <a:srgbClr val="898989"/>
                </a:solidFill>
              </a:rPr>
              <a:pPr/>
              <a:t>3</a:t>
            </a:fld>
            <a:endParaRPr lang="el-GR" smtClean="0">
              <a:solidFill>
                <a:srgbClr val="898989"/>
              </a:solidFill>
            </a:endParaRPr>
          </a:p>
        </p:txBody>
      </p:sp>
      <p:pic>
        <p:nvPicPr>
          <p:cNvPr id="6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304800" y="381000"/>
            <a:ext cx="4343400" cy="5632311"/>
          </a:xfrm>
          <a:prstGeom prst="rect">
            <a:avLst/>
          </a:prstGeom>
          <a:solidFill>
            <a:schemeClr val="bg1"/>
          </a:solidFill>
          <a:ln w="15875">
            <a:solidFill>
              <a:schemeClr val="tx2"/>
            </a:solidFill>
            <a:miter lim="800000"/>
            <a:headEnd/>
            <a:tailEnd/>
          </a:ln>
          <a:effectLst>
            <a:reflection blurRad="6350" stA="50000" endA="300" endPos="55000" dir="5400000" sy="-100000" algn="bl" rotWithShape="0"/>
          </a:effectLst>
        </p:spPr>
        <p:txBody>
          <a:bodyPr wrap="square">
            <a:spAutoFit/>
          </a:bodyPr>
          <a:lstStyle/>
          <a:p>
            <a:pPr algn="just"/>
            <a:r>
              <a:rPr lang="el-GR" sz="3000" dirty="0" smtClean="0"/>
              <a:t>	 Τότε, ο Δίας εξοργίστηκε! Μετέφερε τον Προμηθέα στον </a:t>
            </a:r>
            <a:r>
              <a:rPr lang="el-GR" sz="3000" b="1" i="1" dirty="0" smtClean="0">
                <a:solidFill>
                  <a:srgbClr val="FF0000"/>
                </a:solidFill>
              </a:rPr>
              <a:t>Καύκασο</a:t>
            </a:r>
            <a:r>
              <a:rPr lang="el-GR" sz="3000" dirty="0" smtClean="0"/>
              <a:t>, τον έδεσε με αλυσίδες και κάθε μέρα έστελνε έναν αετό που του έτρωγε το συκώτι. Για </a:t>
            </a:r>
            <a:r>
              <a:rPr lang="el-GR" sz="3000" b="1" i="1" dirty="0" smtClean="0">
                <a:solidFill>
                  <a:srgbClr val="FF0000"/>
                </a:solidFill>
              </a:rPr>
              <a:t>30 ολόκληρα</a:t>
            </a:r>
            <a:r>
              <a:rPr lang="el-GR" sz="3000" b="1" i="1" dirty="0" smtClean="0"/>
              <a:t> </a:t>
            </a:r>
            <a:r>
              <a:rPr lang="el-GR" sz="3000" b="1" i="1" dirty="0" smtClean="0">
                <a:solidFill>
                  <a:srgbClr val="FF0000"/>
                </a:solidFill>
              </a:rPr>
              <a:t>χρόνια</a:t>
            </a:r>
            <a:r>
              <a:rPr lang="el-GR" sz="3000" dirty="0" smtClean="0"/>
              <a:t> ο Προμηθέας βασανιζόταν, ώσπου τελικά απελευθερώθηκε από τον Ηρακλή.   </a:t>
            </a: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6096000" y="5105400"/>
            <a:ext cx="1752600" cy="8617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reflection blurRad="6350" stA="50000" endA="300" endPos="55000" dir="5400000" sy="-100000" algn="bl" rotWithShape="0"/>
          </a:effectLst>
          <a:scene3d>
            <a:camera prst="isometricOffAxis2Left"/>
            <a:lightRig rig="threePt" dir="t"/>
          </a:scene3d>
        </p:spPr>
        <p:txBody>
          <a:bodyPr wrap="square">
            <a:spAutoFit/>
          </a:bodyPr>
          <a:lstStyle/>
          <a:p>
            <a:pPr algn="ctr"/>
            <a:r>
              <a:rPr lang="el-GR" sz="2500" dirty="0" smtClean="0"/>
              <a:t>Προμηθεύς Δεσμώτης</a:t>
            </a:r>
            <a:endParaRPr lang="el-GR" sz="2500" dirty="0"/>
          </a:p>
        </p:txBody>
      </p:sp>
      <p:pic>
        <p:nvPicPr>
          <p:cNvPr id="7" name="6 - Εικόνα" descr="Heracles, Prometheus and the Eagle, Apulian red-figure vase C4th B.C., Antikensammlung Berlin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4972455" y="381000"/>
            <a:ext cx="3866745" cy="4267200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0E34DA8-26A4-4D4C-840F-C4F021BB2F93}" type="slidenum">
              <a:rPr lang="el-GR" smtClean="0">
                <a:solidFill>
                  <a:srgbClr val="898989"/>
                </a:solidFill>
              </a:rPr>
              <a:pPr/>
              <a:t>4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304800" y="304800"/>
            <a:ext cx="8534400" cy="3046988"/>
          </a:xfrm>
          <a:prstGeom prst="rect">
            <a:avLst/>
          </a:prstGeom>
          <a:solidFill>
            <a:schemeClr val="bg1"/>
          </a:solidFill>
          <a:ln w="15875">
            <a:solidFill>
              <a:schemeClr val="tx2"/>
            </a:solidFill>
            <a:miter lim="800000"/>
            <a:headEnd/>
            <a:tailEnd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>
            <a:spAutoFit/>
          </a:bodyPr>
          <a:lstStyle/>
          <a:p>
            <a:pPr algn="ctr"/>
            <a:r>
              <a:rPr lang="el-GR" sz="3200" dirty="0" smtClean="0"/>
              <a:t>Η οργή του Δία, όμως, έπεσε και στους ανθρώπους. Ο </a:t>
            </a:r>
            <a:r>
              <a:rPr lang="el-GR" sz="3200" b="1" i="1" dirty="0" smtClean="0">
                <a:solidFill>
                  <a:srgbClr val="FF0000"/>
                </a:solidFill>
              </a:rPr>
              <a:t>Ζεύς</a:t>
            </a:r>
            <a:r>
              <a:rPr lang="el-GR" sz="3200" dirty="0" smtClean="0"/>
              <a:t> διέταξε τον </a:t>
            </a:r>
            <a:r>
              <a:rPr lang="el-GR" sz="3200" b="1" i="1" dirty="0" smtClean="0">
                <a:solidFill>
                  <a:srgbClr val="FF0000"/>
                </a:solidFill>
              </a:rPr>
              <a:t>Ήφαιστο</a:t>
            </a:r>
            <a:r>
              <a:rPr lang="el-GR" sz="3200" dirty="0" smtClean="0"/>
              <a:t> </a:t>
            </a:r>
          </a:p>
          <a:p>
            <a:pPr algn="ctr"/>
            <a:r>
              <a:rPr lang="el-GR" sz="3200" dirty="0" smtClean="0"/>
              <a:t>να φτιάξει μια γυναίκα, την </a:t>
            </a:r>
            <a:r>
              <a:rPr lang="el-GR" sz="3200" b="1" i="1" dirty="0" smtClean="0">
                <a:solidFill>
                  <a:srgbClr val="FF0000"/>
                </a:solidFill>
              </a:rPr>
              <a:t>Πανδώρα</a:t>
            </a:r>
            <a:r>
              <a:rPr lang="el-GR" sz="3200" dirty="0" smtClean="0"/>
              <a:t>, από χώμα και νερό και την προίκισε με πολλά χαρίσματα: </a:t>
            </a:r>
            <a:r>
              <a:rPr lang="el-GR" sz="3200" b="1" i="1" dirty="0" smtClean="0">
                <a:solidFill>
                  <a:srgbClr val="FF0000"/>
                </a:solidFill>
              </a:rPr>
              <a:t>σοφία</a:t>
            </a:r>
            <a:r>
              <a:rPr lang="el-GR" sz="3200" dirty="0" smtClean="0"/>
              <a:t> από την Αθηνά, </a:t>
            </a:r>
            <a:r>
              <a:rPr lang="el-GR" sz="3200" b="1" i="1" dirty="0" smtClean="0">
                <a:solidFill>
                  <a:srgbClr val="FF0000"/>
                </a:solidFill>
              </a:rPr>
              <a:t>ομορφιά</a:t>
            </a:r>
            <a:r>
              <a:rPr lang="el-GR" sz="3200" dirty="0" smtClean="0"/>
              <a:t> από την Αφροδίτη και </a:t>
            </a:r>
            <a:r>
              <a:rPr lang="el-GR" sz="3200" b="1" i="1" dirty="0" smtClean="0">
                <a:solidFill>
                  <a:srgbClr val="FF0000"/>
                </a:solidFill>
              </a:rPr>
              <a:t>πονηριά</a:t>
            </a:r>
            <a:r>
              <a:rPr lang="el-GR" sz="3200" dirty="0" smtClean="0"/>
              <a:t> από τον Ερμή.</a:t>
            </a:r>
          </a:p>
        </p:txBody>
      </p:sp>
      <p:pic>
        <p:nvPicPr>
          <p:cNvPr id="6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- Εικόνα" descr="The creation of Pandora, Athenian red-figure calyx krater C5th B.C., British Museum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33400" y="3505200"/>
            <a:ext cx="8077200" cy="2982351"/>
          </a:xfrm>
          <a:prstGeom prst="rect">
            <a:avLst/>
          </a:prstGeom>
        </p:spPr>
      </p:pic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304800" y="6096000"/>
            <a:ext cx="4114800" cy="492443"/>
          </a:xfrm>
          <a:prstGeom prst="rect">
            <a:avLst/>
          </a:prstGeom>
          <a:solidFill>
            <a:schemeClr val="bg1"/>
          </a:solidFill>
          <a:ln w="15875">
            <a:solidFill>
              <a:schemeClr val="tx2"/>
            </a:solidFill>
            <a:miter lim="800000"/>
            <a:headEnd/>
            <a:tailEnd/>
          </a:ln>
          <a:effectLst>
            <a:reflection blurRad="6350" stA="50000" endA="300" endPos="55000" dir="5400000" sy="-100000" algn="bl" rotWithShape="0"/>
          </a:effectLst>
        </p:spPr>
        <p:txBody>
          <a:bodyPr wrap="square">
            <a:spAutoFit/>
          </a:bodyPr>
          <a:lstStyle/>
          <a:p>
            <a:pPr algn="ctr"/>
            <a:r>
              <a:rPr lang="el-GR" sz="2600" dirty="0" smtClean="0"/>
              <a:t>η δημιουργία της Πανδώρας</a:t>
            </a:r>
            <a:endParaRPr lang="el-GR" sz="2600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0E34DA8-26A4-4D4C-840F-C4F021BB2F93}" type="slidenum">
              <a:rPr lang="el-GR" smtClean="0">
                <a:solidFill>
                  <a:srgbClr val="898989"/>
                </a:solidFill>
              </a:rPr>
              <a:pPr/>
              <a:t>5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304800" y="457200"/>
            <a:ext cx="6629400" cy="6001643"/>
          </a:xfrm>
          <a:prstGeom prst="rect">
            <a:avLst/>
          </a:prstGeom>
          <a:solidFill>
            <a:schemeClr val="bg1"/>
          </a:solidFill>
          <a:ln w="1587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3200" dirty="0" smtClean="0"/>
              <a:t>	 Η </a:t>
            </a:r>
            <a:r>
              <a:rPr lang="el-GR" sz="3200" b="1" i="1" dirty="0" smtClean="0">
                <a:solidFill>
                  <a:srgbClr val="FF0000"/>
                </a:solidFill>
              </a:rPr>
              <a:t>Πανδώρα</a:t>
            </a:r>
            <a:r>
              <a:rPr lang="el-GR" sz="3200" dirty="0" smtClean="0"/>
              <a:t> στάλθηκε στη γη έχοντας μαζί της ένα πιθάρι. Σε αυτό ο Δίας είχε βάλει όλες τις συμφορές και την </a:t>
            </a:r>
            <a:r>
              <a:rPr lang="el-GR" sz="3200" b="1" i="1" dirty="0" smtClean="0">
                <a:solidFill>
                  <a:srgbClr val="FF0000"/>
                </a:solidFill>
              </a:rPr>
              <a:t>Ε</a:t>
            </a:r>
            <a:r>
              <a:rPr lang="el-GR" sz="3200" dirty="0" smtClean="0"/>
              <a:t>! Φτάνοντας εκεί άνοιξε το </a:t>
            </a:r>
            <a:r>
              <a:rPr lang="el-GR" sz="3200" b="1" i="1" dirty="0" smtClean="0">
                <a:solidFill>
                  <a:srgbClr val="FF0000"/>
                </a:solidFill>
              </a:rPr>
              <a:t>πιθάρι</a:t>
            </a:r>
            <a:r>
              <a:rPr lang="el-GR" sz="3200" dirty="0" smtClean="0"/>
              <a:t> και βγήκαν από αυτό το μίσος, ο πόλεμος, οι αρρώστιες. Ευτυχώς, για τους ανθρώπους, υπήρχε πάντοτε η </a:t>
            </a:r>
            <a:r>
              <a:rPr lang="el-GR" sz="3200" b="1" i="1" dirty="0" smtClean="0">
                <a:solidFill>
                  <a:srgbClr val="FF0000"/>
                </a:solidFill>
              </a:rPr>
              <a:t>Έ</a:t>
            </a:r>
            <a:r>
              <a:rPr lang="el-GR" sz="3200" dirty="0" smtClean="0"/>
              <a:t>, για να τους δίνει κουράγιο!</a:t>
            </a:r>
          </a:p>
        </p:txBody>
      </p:sp>
      <p:pic>
        <p:nvPicPr>
          <p:cNvPr id="6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- Εικόνα" descr="110771-glowing-green-neon-icon-alphanumeric-question-mark1-ps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7086600" y="3429000"/>
            <a:ext cx="1859280" cy="254260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0E34DA8-26A4-4D4C-840F-C4F021BB2F93}" type="slidenum">
              <a:rPr lang="el-GR" smtClean="0">
                <a:solidFill>
                  <a:srgbClr val="898989"/>
                </a:solidFill>
              </a:rPr>
              <a:pPr/>
              <a:t>6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381000" y="381000"/>
            <a:ext cx="8305800" cy="5186676"/>
          </a:xfrm>
          <a:prstGeom prst="rect">
            <a:avLst/>
          </a:prstGeom>
          <a:solidFill>
            <a:schemeClr val="bg1"/>
          </a:solidFill>
          <a:ln w="15875">
            <a:solidFill>
              <a:schemeClr val="tx2"/>
            </a:solidFill>
            <a:miter lim="800000"/>
            <a:headEnd/>
            <a:tailEnd/>
          </a:ln>
          <a:effectLst>
            <a:reflection blurRad="6350" stA="50000" endA="300" endPos="55500" dist="50800" dir="5400000" sy="-100000" algn="bl" rotWithShape="0"/>
          </a:effec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3200" dirty="0" smtClean="0"/>
              <a:t>	 Όταν αργότερα οι άνθρωποι έγιναν κακοί, ο Δίας τους έστειλε έναν </a:t>
            </a:r>
            <a:r>
              <a:rPr lang="el-GR" sz="3200" b="1" i="1" dirty="0" smtClean="0">
                <a:solidFill>
                  <a:srgbClr val="FF0000"/>
                </a:solidFill>
              </a:rPr>
              <a:t>κατακλυσμό</a:t>
            </a:r>
            <a:r>
              <a:rPr lang="el-GR" sz="3200" dirty="0" smtClean="0"/>
              <a:t>, για να τους εξαφανίσει. Από αυτόν γλύτωσε μόνο ο </a:t>
            </a:r>
            <a:r>
              <a:rPr lang="el-GR" sz="3200" b="1" i="1" dirty="0" smtClean="0">
                <a:solidFill>
                  <a:srgbClr val="FF0000"/>
                </a:solidFill>
              </a:rPr>
              <a:t>Δευκαλίωνας</a:t>
            </a:r>
            <a:r>
              <a:rPr lang="el-GR" sz="3200" dirty="0" smtClean="0"/>
              <a:t> και η </a:t>
            </a:r>
            <a:r>
              <a:rPr lang="el-GR" sz="3200" b="1" i="1" dirty="0" smtClean="0">
                <a:solidFill>
                  <a:srgbClr val="FF0000"/>
                </a:solidFill>
              </a:rPr>
              <a:t>Πύρρα</a:t>
            </a:r>
            <a:r>
              <a:rPr lang="el-GR" sz="3200" dirty="0" smtClean="0"/>
              <a:t> που έφτιαξαν μια κιβωτό και κλείστηκαν μέσα. Όταν τελείωσε ο κατακλυσμός, το ζευγάρι ζήτησε από τον Δία να τους δώσει άλλους ανθρώπους, για συντροφιά. </a:t>
            </a:r>
            <a:endParaRPr lang="el-GR" sz="3200" dirty="0"/>
          </a:p>
        </p:txBody>
      </p:sp>
      <p:pic>
        <p:nvPicPr>
          <p:cNvPr id="6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0E34DA8-26A4-4D4C-840F-C4F021BB2F93}" type="slidenum">
              <a:rPr lang="el-GR" smtClean="0">
                <a:solidFill>
                  <a:srgbClr val="898989"/>
                </a:solidFill>
              </a:rPr>
              <a:pPr/>
              <a:t>7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304800" y="304800"/>
            <a:ext cx="8534400" cy="286232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l-GR" sz="3000" dirty="0" smtClean="0"/>
              <a:t>	Ο Ζευς τους είπε, απ’ όπου περνούν, να ρίχνουν πέτρες πίσω τους: πράγματι, ο Δευκαλίωνας έριχνε πέτρες από τις οποίες γίνονταν άνδρες και η Πύρρα γυναίκες. Αργότερα, η Πύρρα γέννησε κι ένα αγόρι, </a:t>
            </a:r>
            <a:r>
              <a:rPr lang="el-GR" sz="3000" b="1" i="1" dirty="0" smtClean="0">
                <a:solidFill>
                  <a:srgbClr val="FF0000"/>
                </a:solidFill>
              </a:rPr>
              <a:t>τον Έλληνα</a:t>
            </a:r>
            <a:r>
              <a:rPr lang="el-GR" sz="3000" dirty="0" smtClean="0"/>
              <a:t>, από τον οποίο, όπως πίστευαν οι αρχαίοι Έλληνες, καταγόμαστε κι εμείς!  </a:t>
            </a:r>
            <a:endParaRPr lang="el-GR" sz="3000" dirty="0"/>
          </a:p>
        </p:txBody>
      </p:sp>
      <p:pic>
        <p:nvPicPr>
          <p:cNvPr id="6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6324600" y="3733800"/>
            <a:ext cx="2286000" cy="169277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l-GR" sz="2600" dirty="0" smtClean="0"/>
              <a:t>Ο Δευκαλίων </a:t>
            </a:r>
          </a:p>
          <a:p>
            <a:pPr algn="ctr"/>
            <a:r>
              <a:rPr lang="el-GR" sz="2600" dirty="0" smtClean="0"/>
              <a:t>και η Πύρρα, </a:t>
            </a:r>
          </a:p>
          <a:p>
            <a:pPr algn="ctr"/>
            <a:r>
              <a:rPr lang="el-GR" sz="2600" dirty="0" smtClean="0"/>
              <a:t>πίνακας </a:t>
            </a:r>
          </a:p>
          <a:p>
            <a:pPr algn="ctr"/>
            <a:r>
              <a:rPr lang="el-GR" sz="2600" dirty="0" smtClean="0"/>
              <a:t>του Ρούμπενς </a:t>
            </a:r>
            <a:endParaRPr lang="el-GR" sz="2600" dirty="0"/>
          </a:p>
        </p:txBody>
      </p:sp>
      <p:pic>
        <p:nvPicPr>
          <p:cNvPr id="7" name="6 - Εικόνα" descr="Πίνακας του Πέτερ Πάουλ Ρούμπενς, 1636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381000" y="3276600"/>
            <a:ext cx="5607574" cy="3276600"/>
          </a:xfrm>
          <a:prstGeom prst="rect">
            <a:avLst/>
          </a:prstGeom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0E34DA8-26A4-4D4C-840F-C4F021BB2F93}" type="slidenum">
              <a:rPr lang="el-GR" smtClean="0">
                <a:solidFill>
                  <a:srgbClr val="898989"/>
                </a:solidFill>
              </a:rPr>
              <a:pPr/>
              <a:t>8</a:t>
            </a:fld>
            <a:endParaRPr lang="el-GR" smtClean="0">
              <a:solidFill>
                <a:srgbClr val="898989"/>
              </a:solidFill>
            </a:endParaRPr>
          </a:p>
        </p:txBody>
      </p:sp>
      <p:pic>
        <p:nvPicPr>
          <p:cNvPr id="6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- Εικόνα" descr="Virgil_Solis_-_Deucalion_Pyrrha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990600" y="533400"/>
            <a:ext cx="7010400" cy="52578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5410200" y="6096000"/>
            <a:ext cx="3276600" cy="446276"/>
          </a:xfrm>
          <a:prstGeom prst="rect">
            <a:avLst/>
          </a:prstGeom>
          <a:solidFill>
            <a:schemeClr val="bg1"/>
          </a:solidFill>
          <a:ln w="25400">
            <a:solidFill>
              <a:schemeClr val="tx2"/>
            </a:solidFill>
            <a:miter lim="800000"/>
            <a:headEnd/>
            <a:tailEnd/>
          </a:ln>
          <a:effectLst>
            <a:reflection blurRad="6350" stA="50000" endA="300" endPos="55000" dir="5400000" sy="-100000" algn="bl" rotWithShape="0"/>
          </a:effectLst>
        </p:spPr>
        <p:txBody>
          <a:bodyPr wrap="square">
            <a:spAutoFit/>
          </a:bodyPr>
          <a:lstStyle/>
          <a:p>
            <a:pPr algn="ctr"/>
            <a:r>
              <a:rPr lang="el-GR" sz="2300" dirty="0" smtClean="0"/>
              <a:t>ο Δευκαλίων και η Πύρρα </a:t>
            </a:r>
            <a:endParaRPr lang="el-GR" sz="2300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41883D4-B3DD-4DA0-B663-ED56CD2032F0}" type="slidenum">
              <a:rPr lang="el-GR" smtClean="0">
                <a:solidFill>
                  <a:srgbClr val="898989"/>
                </a:solidFill>
              </a:rPr>
              <a:pPr/>
              <a:t>9</a:t>
            </a:fld>
            <a:endParaRPr lang="el-GR" smtClean="0">
              <a:solidFill>
                <a:srgbClr val="898989"/>
              </a:solidFill>
            </a:endParaRPr>
          </a:p>
        </p:txBody>
      </p:sp>
      <p:pic>
        <p:nvPicPr>
          <p:cNvPr id="29699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- Ορθογώνιο"/>
          <p:cNvSpPr/>
          <p:nvPr/>
        </p:nvSpPr>
        <p:spPr>
          <a:xfrm>
            <a:off x="1676400" y="381000"/>
            <a:ext cx="5562600" cy="553998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perspectiveBelow"/>
            <a:lightRig rig="threePt" dir="t"/>
          </a:scene3d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1/2  ανακεφαλαίωση ενότητας</a:t>
            </a:r>
            <a:endParaRPr lang="el-GR" sz="3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381000" y="4495800"/>
            <a:ext cx="8534400" cy="553998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l-GR" sz="3000" b="1" baseline="300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η</a:t>
            </a:r>
            <a:r>
              <a:rPr lang="el-GR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ερώτηση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 </a:t>
            </a:r>
            <a:r>
              <a:rPr lang="el-GR" sz="29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Ποια </a:t>
            </a:r>
            <a:r>
              <a:rPr lang="el-GR" sz="29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χαρακτηριστικά</a:t>
            </a:r>
            <a:r>
              <a:rPr lang="en-US" sz="29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l-GR" sz="29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είχε η Πανδώρα;</a:t>
            </a:r>
            <a:endParaRPr lang="el-GR" sz="29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304800" y="5334000"/>
            <a:ext cx="8534400" cy="984885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απάντηση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 </a:t>
            </a: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Είχε πάρει </a:t>
            </a:r>
            <a:r>
              <a:rPr lang="el-GR" sz="28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σοφία</a:t>
            </a: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από την Αθηνά, </a:t>
            </a:r>
          </a:p>
          <a:p>
            <a:pPr marL="514350" indent="-514350" algn="ctr">
              <a:defRPr/>
            </a:pPr>
            <a:r>
              <a:rPr lang="el-GR" sz="28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ομορφιά</a:t>
            </a: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από την Αφροδίτη και </a:t>
            </a:r>
            <a:r>
              <a:rPr lang="el-GR" sz="28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πονηριά</a:t>
            </a: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από τον Ερμή. </a:t>
            </a:r>
            <a:endParaRPr lang="el-GR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304800" y="1143000"/>
            <a:ext cx="6324600" cy="1477328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el-GR" sz="3000" b="1" baseline="300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η</a:t>
            </a:r>
            <a:r>
              <a:rPr lang="el-GR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ερώτηση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 Ποια ήταν η </a:t>
            </a:r>
            <a:r>
              <a:rPr lang="el-GR" sz="30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τιμωρία</a:t>
            </a:r>
          </a:p>
          <a:p>
            <a:pPr marL="514350" indent="-514350" algn="ctr">
              <a:defRPr/>
            </a:pP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του </a:t>
            </a:r>
            <a:r>
              <a:rPr lang="el-GR" sz="30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Προμηθέα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που τόλμησε </a:t>
            </a:r>
          </a:p>
          <a:p>
            <a:pPr marL="514350" indent="-514350" algn="ctr">
              <a:defRPr/>
            </a:pP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να δώσει τη φωτιά στους ανθρώπους;  </a:t>
            </a:r>
            <a:endParaRPr lang="el-GR" sz="3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304800" y="2819400"/>
            <a:ext cx="6477000" cy="1477328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απάντηση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Δέθηκε από τον Δία σε έναν</a:t>
            </a:r>
          </a:p>
          <a:p>
            <a:pPr marL="514350" indent="-514350" algn="ctr">
              <a:defRPr/>
            </a:pP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βράχο στον </a:t>
            </a:r>
            <a:r>
              <a:rPr lang="el-GR" sz="30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Καύκασο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Εκεί ένας αετός</a:t>
            </a:r>
          </a:p>
          <a:p>
            <a:pPr marL="514350" indent="-514350" algn="ctr">
              <a:defRPr/>
            </a:pP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του έτρωγε κάθε μέρα τα σωθικά. </a:t>
            </a:r>
            <a:endParaRPr lang="el-GR" sz="3000" b="1" i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5" name="14 - Εικόνα" descr="T20.1Prometheus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6781800" y="1600200"/>
            <a:ext cx="2152400" cy="24601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υματομορφή">
  <a:themeElements>
    <a:clrScheme name="Προσαρμοσμένο 18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FFB306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υματομορφή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215</Words>
  <Application>Microsoft Office PowerPoint</Application>
  <PresentationFormat>On-screen Show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Κυματομορφή</vt:lpstr>
      <vt:lpstr>Ενότητα    Η δημιουργία του κόσμου  Κεφάλαιο   Ο Προμηθέας, η Πανδώρα,  ο Δευκαλίωνας και η Πύρρα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1η ενότητα    Η δημιουργία του κόσμου  4ο κεφάλαιο   Ο Προμηθέας, η Πανδώρα,  ο Δευκαλίωνας και η Πύρρα</dc:title>
  <dc:creator>Nicoleta</dc:creator>
  <cp:lastModifiedBy>Nicoleta</cp:lastModifiedBy>
  <cp:revision>11</cp:revision>
  <dcterms:modified xsi:type="dcterms:W3CDTF">2020-04-29T14:39:09Z</dcterms:modified>
</cp:coreProperties>
</file>