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 lvl="0">
      <a:defRPr lang="el-GR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80F5A7-B03C-494F-B4E8-B4370049D018}" type="datetimeFigureOut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C6110B-2ADA-487B-961B-EE6D81E5F0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1440-4E4C-4CC2-8BDB-6487C59D5966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1469-1168-4021-8B7D-03C166C80E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BE94-840F-49D9-9432-56C285CF6CB8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ED6-7C97-48A4-A92A-4F191EECB7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B194-ACB8-49D4-A7F6-ACFB2E45C7D2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BA1-3589-495F-996F-80CC5C23C8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5730-0A85-4F3D-A155-5553AAD14A14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BE67-8297-49FE-9214-6C2EDA2C6B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BFFA-386C-4F6D-B4CF-A974CA67838D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F09-371C-4BE0-A1F2-3A7204EDF3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2F96-B6CD-4266-B69C-B8F04FCE4801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271A-F551-44AB-988D-617C99FE2B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55CA-E879-4649-87D5-95D4755F327E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D931-A802-4F4B-BA7F-06DCADFBDF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E4CA-061F-4A79-8AF9-89941F5F0904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0602-4260-4C26-A257-BD8A83A003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E0E-6BC6-4DB5-821A-C175547F870A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E5F3-1CE9-4661-ACA1-2FC61E028D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65D2-7C8D-4830-BD86-8484A1E80DA5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BC44-7B85-4DC8-AA50-3903C05A61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4642-0972-456D-9F16-547FE9009D01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C77-AC16-41CB-BBF4-EED2FEB606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D6A40-FA6A-47DA-BA4E-51D54F78DB9C}" type="datetime1">
              <a:rPr lang="el-GR"/>
              <a:pPr>
                <a:defRPr/>
              </a:pPr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939012-C6AF-4B3B-ACF1-D7970368B3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ransition spd="slow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458200" cy="2160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i="1" dirty="0" smtClean="0"/>
              <a:t>Ενότητα    Η δημιουργία του κόσμου</a:t>
            </a:r>
            <a:br>
              <a:rPr lang="el-GR" sz="3600" b="1" i="1" dirty="0" smtClean="0"/>
            </a:b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600" b="1" i="1" dirty="0" smtClean="0"/>
              <a:t>Κεφάλαιο   Ο Προμηθέας, η Πανδώρα, </a:t>
            </a:r>
            <a:br>
              <a:rPr lang="el-GR" sz="3600" b="1" i="1" dirty="0" smtClean="0"/>
            </a:br>
            <a:r>
              <a:rPr lang="el-GR" sz="3600" b="1" i="1" dirty="0" smtClean="0"/>
              <a:t>ο Δευκαλίωνας και η Πύρρα</a:t>
            </a:r>
            <a:endParaRPr lang="el-GR" sz="3600" dirty="0" smtClean="0"/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924800" cy="1473200"/>
          </a:xfrm>
        </p:spPr>
        <p:txBody>
          <a:bodyPr>
            <a:normAutofit/>
          </a:bodyPr>
          <a:lstStyle/>
          <a:p>
            <a:pPr algn="l" eaLnBrk="1" hangingPunct="1"/>
            <a:endParaRPr lang="el-GR" sz="2700" b="1" dirty="0" smtClean="0">
              <a:solidFill>
                <a:schemeClr val="bg1"/>
              </a:solidFill>
            </a:endParaRPr>
          </a:p>
        </p:txBody>
      </p:sp>
      <p:sp>
        <p:nvSpPr>
          <p:cNvPr id="819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4A8F0-D787-4EDB-9A46-15FB9447A1ED}" type="slidenum">
              <a:rPr lang="el-GR" smtClean="0">
                <a:solidFill>
                  <a:srgbClr val="898989"/>
                </a:solidFill>
              </a:rPr>
              <a:pPr/>
              <a:t>1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8197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29600" y="4495800"/>
            <a:ext cx="679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1"/>
          <p:cNvSpPr txBox="1">
            <a:spLocks/>
          </p:cNvSpPr>
          <p:nvPr/>
        </p:nvSpPr>
        <p:spPr bwMode="auto">
          <a:xfrm>
            <a:off x="1524000" y="457200"/>
            <a:ext cx="58674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 algn="ctr">
              <a:defRPr/>
            </a:pPr>
            <a:r>
              <a:rPr lang="el-GR" sz="3600" b="1" i="1" dirty="0" smtClean="0">
                <a:solidFill>
                  <a:srgbClr val="FFFFFF"/>
                </a:solidFill>
                <a:latin typeface="+mj-lt"/>
              </a:rPr>
              <a:t>Ιστορία</a:t>
            </a:r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3600" b="1" i="1" dirty="0" smtClean="0">
                <a:solidFill>
                  <a:srgbClr val="FFFFFF"/>
                </a:solidFill>
                <a:latin typeface="+mj-lt"/>
                <a:cs typeface="+mj-cs"/>
              </a:rPr>
              <a:t> </a:t>
            </a:r>
            <a:r>
              <a:rPr lang="el-GR" sz="3600" b="1" i="1" dirty="0" smtClean="0">
                <a:solidFill>
                  <a:srgbClr val="FFFFFF"/>
                </a:solidFill>
                <a:latin typeface="+mj-lt"/>
                <a:cs typeface="+mj-cs"/>
              </a:rPr>
              <a:t>Γ΄ Δημοτικού	</a:t>
            </a:r>
            <a:endParaRPr lang="el-GR" sz="3600" dirty="0">
              <a:solidFill>
                <a:srgbClr val="FFFFFF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10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600200" y="381000"/>
            <a:ext cx="58674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2/2   ανακεφαλαίωση ενότητας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219200"/>
            <a:ext cx="74676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Για ποιο λόγο ο Δίας τιμώρησε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τους ανθρώπους με έναν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κατακλυσμό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81000" y="2438400"/>
            <a:ext cx="50292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Επειδή αυτοί είχαν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γίνει κακοί και ανυπάκουοι.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04800" y="3733800"/>
            <a:ext cx="4495800" cy="193899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Πώς λεγόταν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παιδί το οποίο γέννησε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Πύρρα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η γυναίκα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Δευκαλίωνα;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81000" y="5867400"/>
            <a:ext cx="34290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Έλληνας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11 - Εικόνα" descr="DSC_02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38800" y="2489200"/>
            <a:ext cx="3124200" cy="416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85113" y="333375"/>
            <a:ext cx="7905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28956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304698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/>
              <a:t>	 Ο Δίας έδωσε χαρίσματα σε όλους τους θεούς, όμως δεν έδειξε ενδιαφέρον για τους ανθρώπους. Έτσι, ο </a:t>
            </a:r>
            <a:r>
              <a:rPr lang="el-GR" sz="3200" b="1" i="1" dirty="0" smtClean="0">
                <a:solidFill>
                  <a:srgbClr val="FF0000"/>
                </a:solidFill>
              </a:rPr>
              <a:t>Προμηθέας</a:t>
            </a:r>
            <a:r>
              <a:rPr lang="el-GR" sz="3200" dirty="0" smtClean="0"/>
              <a:t> έκλεψε από το εργαστήριο του Ήφαιστου τη </a:t>
            </a:r>
            <a:r>
              <a:rPr lang="el-GR" sz="3200" b="1" i="1" dirty="0" smtClean="0">
                <a:solidFill>
                  <a:srgbClr val="FF0000"/>
                </a:solidFill>
              </a:rPr>
              <a:t>φωτιά</a:t>
            </a:r>
            <a:r>
              <a:rPr lang="el-GR" sz="3200" dirty="0" smtClean="0"/>
              <a:t>, την έδωσε στους ανθρώπους και τους έμαθε να λιώνουν μέταλλα με αυτή και να κατασκευάζουν εργαλεία. </a:t>
            </a:r>
            <a:endParaRPr lang="el-GR" sz="3200" dirty="0"/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257800" y="5257800"/>
            <a:ext cx="2514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el-GR" sz="2500" dirty="0" smtClean="0"/>
              <a:t>η Ήρα </a:t>
            </a:r>
          </a:p>
          <a:p>
            <a:pPr algn="ctr"/>
            <a:r>
              <a:rPr lang="el-GR" sz="2500" dirty="0" smtClean="0"/>
              <a:t>και ο Προμηθέας</a:t>
            </a:r>
            <a:endParaRPr lang="el-GR" sz="2500" dirty="0"/>
          </a:p>
        </p:txBody>
      </p:sp>
      <p:pic>
        <p:nvPicPr>
          <p:cNvPr id="7" name="6 - Εικόνα" descr="Hera and Prometheus, Athenian red-figure bell krater C5th B.C., Cabinet des Medaille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04800" y="3429000"/>
            <a:ext cx="3541715" cy="3262313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04800" y="381000"/>
            <a:ext cx="4343400" cy="563231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/>
          <a:p>
            <a:pPr algn="just"/>
            <a:r>
              <a:rPr lang="el-GR" sz="3000" dirty="0" smtClean="0"/>
              <a:t>	 Τότε, ο Δίας εξοργίστηκε! Μετέφερε τον Προμηθέα στον </a:t>
            </a:r>
            <a:r>
              <a:rPr lang="el-GR" sz="3000" b="1" i="1" dirty="0" smtClean="0">
                <a:solidFill>
                  <a:srgbClr val="FF0000"/>
                </a:solidFill>
              </a:rPr>
              <a:t>Καύκασο</a:t>
            </a:r>
            <a:r>
              <a:rPr lang="el-GR" sz="3000" dirty="0" smtClean="0"/>
              <a:t>, τον έδεσε με αλυσίδες και κάθε μέρα έστελνε έναν αετό που του έτρωγε το συκώτι. Για </a:t>
            </a:r>
            <a:r>
              <a:rPr lang="el-GR" sz="3000" b="1" i="1" dirty="0" smtClean="0">
                <a:solidFill>
                  <a:srgbClr val="FF0000"/>
                </a:solidFill>
              </a:rPr>
              <a:t>30 ολόκληρα</a:t>
            </a:r>
            <a:r>
              <a:rPr lang="el-GR" sz="3000" b="1" i="1" dirty="0" smtClean="0"/>
              <a:t> </a:t>
            </a:r>
            <a:r>
              <a:rPr lang="el-GR" sz="3000" b="1" i="1" dirty="0" smtClean="0">
                <a:solidFill>
                  <a:srgbClr val="FF0000"/>
                </a:solidFill>
              </a:rPr>
              <a:t>χρόνια</a:t>
            </a:r>
            <a:r>
              <a:rPr lang="el-GR" sz="3000" dirty="0" smtClean="0"/>
              <a:t> ο Προμηθέας βασανιζόταν, ώσπου τελικά απελευθερώθηκε από τον Ηρακλή.   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096000" y="5105400"/>
            <a:ext cx="1752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l-GR" sz="2500" dirty="0" smtClean="0"/>
              <a:t>Προμηθεύς Δεσμώτης</a:t>
            </a:r>
            <a:endParaRPr lang="el-GR" sz="2500" dirty="0"/>
          </a:p>
        </p:txBody>
      </p:sp>
      <p:pic>
        <p:nvPicPr>
          <p:cNvPr id="7" name="6 - Εικόνα" descr="Heracles, Prometheus and the Eagle, Apulian red-figure vase C4th B.C., Antikensammlung Berlin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72455" y="381000"/>
            <a:ext cx="3866745" cy="42672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304698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Η οργή του Δία, όμως, έπεσε και στους ανθρώπους. Ο </a:t>
            </a:r>
            <a:r>
              <a:rPr lang="el-GR" sz="3200" b="1" i="1" dirty="0" smtClean="0">
                <a:solidFill>
                  <a:srgbClr val="FF0000"/>
                </a:solidFill>
              </a:rPr>
              <a:t>Ζεύς</a:t>
            </a:r>
            <a:r>
              <a:rPr lang="el-GR" sz="3200" dirty="0" smtClean="0"/>
              <a:t> διέταξε τον </a:t>
            </a:r>
            <a:r>
              <a:rPr lang="el-GR" sz="3200" b="1" i="1" dirty="0" smtClean="0">
                <a:solidFill>
                  <a:srgbClr val="FF0000"/>
                </a:solidFill>
              </a:rPr>
              <a:t>Ήφαιστο</a:t>
            </a:r>
            <a:r>
              <a:rPr lang="el-GR" sz="3200" dirty="0" smtClean="0"/>
              <a:t> </a:t>
            </a:r>
          </a:p>
          <a:p>
            <a:pPr algn="ctr"/>
            <a:r>
              <a:rPr lang="el-GR" sz="3200" dirty="0" smtClean="0"/>
              <a:t>να φτιάξει μια γυναίκα, την </a:t>
            </a:r>
            <a:r>
              <a:rPr lang="el-GR" sz="3200" b="1" i="1" dirty="0" smtClean="0">
                <a:solidFill>
                  <a:srgbClr val="FF0000"/>
                </a:solidFill>
              </a:rPr>
              <a:t>Πανδώρα</a:t>
            </a:r>
            <a:r>
              <a:rPr lang="el-GR" sz="3200" dirty="0" smtClean="0"/>
              <a:t>, από χώμα και νερό και την προίκισε με πολλά χαρίσματα: </a:t>
            </a:r>
            <a:r>
              <a:rPr lang="el-GR" sz="3200" b="1" i="1" dirty="0" smtClean="0">
                <a:solidFill>
                  <a:srgbClr val="FF0000"/>
                </a:solidFill>
              </a:rPr>
              <a:t>σοφία</a:t>
            </a:r>
            <a:r>
              <a:rPr lang="el-GR" sz="3200" dirty="0" smtClean="0"/>
              <a:t> από την Αθηνά, </a:t>
            </a:r>
            <a:r>
              <a:rPr lang="el-GR" sz="3200" b="1" i="1" dirty="0" smtClean="0">
                <a:solidFill>
                  <a:srgbClr val="FF0000"/>
                </a:solidFill>
              </a:rPr>
              <a:t>ομορφιά</a:t>
            </a:r>
            <a:r>
              <a:rPr lang="el-GR" sz="3200" dirty="0" smtClean="0"/>
              <a:t> από την Αφροδίτη και </a:t>
            </a:r>
            <a:r>
              <a:rPr lang="el-GR" sz="3200" b="1" i="1" dirty="0" smtClean="0">
                <a:solidFill>
                  <a:srgbClr val="FF0000"/>
                </a:solidFill>
              </a:rPr>
              <a:t>πονηριά</a:t>
            </a:r>
            <a:r>
              <a:rPr lang="el-GR" sz="3200" dirty="0" smtClean="0"/>
              <a:t> από τον Ερμή.</a:t>
            </a:r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The creation of Pandora, Athenian red-figure calyx krater C5th B.C., British Museum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33400" y="3505200"/>
            <a:ext cx="8077200" cy="2982351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04800" y="6096000"/>
            <a:ext cx="4114800" cy="49244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el-GR" sz="2600" dirty="0" smtClean="0"/>
              <a:t>η δημιουργία της Πανδώρας</a:t>
            </a:r>
            <a:endParaRPr lang="el-GR" sz="26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4800" y="457200"/>
            <a:ext cx="6629400" cy="600164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3200" dirty="0" smtClean="0"/>
              <a:t>	 Η </a:t>
            </a:r>
            <a:r>
              <a:rPr lang="el-GR" sz="3200" b="1" i="1" dirty="0" smtClean="0">
                <a:solidFill>
                  <a:srgbClr val="FF0000"/>
                </a:solidFill>
              </a:rPr>
              <a:t>Πανδώρα</a:t>
            </a:r>
            <a:r>
              <a:rPr lang="el-GR" sz="3200" dirty="0" smtClean="0"/>
              <a:t> στάλθηκε στη γη έχοντας μαζί της ένα πιθάρι. Σε αυτό ο Δίας είχε βάλει όλες τις συμφορές και την </a:t>
            </a:r>
            <a:r>
              <a:rPr lang="el-GR" sz="3200" b="1" i="1" dirty="0" smtClean="0">
                <a:solidFill>
                  <a:srgbClr val="FF0000"/>
                </a:solidFill>
              </a:rPr>
              <a:t>Ε</a:t>
            </a:r>
            <a:r>
              <a:rPr lang="el-GR" sz="3200" dirty="0" smtClean="0"/>
              <a:t>! Φτάνοντας εκεί άνοιξε το </a:t>
            </a:r>
            <a:r>
              <a:rPr lang="el-GR" sz="3200" b="1" i="1" dirty="0" smtClean="0">
                <a:solidFill>
                  <a:srgbClr val="FF0000"/>
                </a:solidFill>
              </a:rPr>
              <a:t>πιθάρι</a:t>
            </a:r>
            <a:r>
              <a:rPr lang="el-GR" sz="3200" dirty="0" smtClean="0"/>
              <a:t> και βγήκαν από αυτό το μίσος, ο πόλεμος, οι αρρώστιες. Ευτυχώς, για τους ανθρώπους, υπήρχε πάντοτε η </a:t>
            </a:r>
            <a:r>
              <a:rPr lang="el-GR" sz="3200" b="1" i="1" dirty="0" smtClean="0">
                <a:solidFill>
                  <a:srgbClr val="FF0000"/>
                </a:solidFill>
              </a:rPr>
              <a:t>Έ</a:t>
            </a:r>
            <a:r>
              <a:rPr lang="el-GR" sz="3200" dirty="0" smtClean="0"/>
              <a:t>, για να τους δίνει κουράγιο!</a:t>
            </a:r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110771-glowing-green-neon-icon-alphanumeric-question-mark1-ps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086600" y="3429000"/>
            <a:ext cx="1859280" cy="254260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8305800" cy="518667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3200" dirty="0" smtClean="0"/>
              <a:t>	 Όταν αργότερα οι άνθρωποι έγιναν κακοί, ο Δίας τους έστειλε έναν </a:t>
            </a:r>
            <a:r>
              <a:rPr lang="el-GR" sz="3200" b="1" i="1" dirty="0" smtClean="0">
                <a:solidFill>
                  <a:srgbClr val="FF0000"/>
                </a:solidFill>
              </a:rPr>
              <a:t>κατακλυσμό</a:t>
            </a:r>
            <a:r>
              <a:rPr lang="el-GR" sz="3200" dirty="0" smtClean="0"/>
              <a:t>, για να τους εξαφανίσει. Από αυτόν γλύτωσε μόνο ο </a:t>
            </a:r>
            <a:r>
              <a:rPr lang="el-GR" sz="3200" b="1" i="1" dirty="0" smtClean="0">
                <a:solidFill>
                  <a:srgbClr val="FF0000"/>
                </a:solidFill>
              </a:rPr>
              <a:t>Δευκαλίωνας</a:t>
            </a:r>
            <a:r>
              <a:rPr lang="el-GR" sz="3200" dirty="0" smtClean="0"/>
              <a:t> και η </a:t>
            </a:r>
            <a:r>
              <a:rPr lang="el-GR" sz="3200" b="1" i="1" dirty="0" smtClean="0">
                <a:solidFill>
                  <a:srgbClr val="FF0000"/>
                </a:solidFill>
              </a:rPr>
              <a:t>Πύρρα</a:t>
            </a:r>
            <a:r>
              <a:rPr lang="el-GR" sz="3200" dirty="0" smtClean="0"/>
              <a:t> που έφτιαξαν μια κιβωτό και κλείστηκαν μέσα. Όταν τελείωσε ο κατακλυσμός, το ζευγάρι ζήτησε από τον Δία να τους δώσει άλλους ανθρώπους, για συντροφιά. </a:t>
            </a:r>
            <a:endParaRPr lang="el-GR" sz="3200" dirty="0"/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7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286232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l-GR" sz="3000" dirty="0" smtClean="0"/>
              <a:t>	Ο Ζευς τους είπε, απ’ όπου περνούν, να ρίχνουν πέτρες πίσω τους: πράγματι, ο Δευκαλίωνας έριχνε πέτρες από τις οποίες γίνονταν άνδρες και η Πύρρα γυναίκες. Αργότερα, η Πύρρα γέννησε κι ένα αγόρι, </a:t>
            </a:r>
            <a:r>
              <a:rPr lang="el-GR" sz="3000" b="1" i="1" dirty="0" smtClean="0">
                <a:solidFill>
                  <a:srgbClr val="FF0000"/>
                </a:solidFill>
              </a:rPr>
              <a:t>τον Έλληνα</a:t>
            </a:r>
            <a:r>
              <a:rPr lang="el-GR" sz="3000" dirty="0" smtClean="0"/>
              <a:t>, από τον οποίο, όπως πίστευαν οι αρχαίοι Έλληνες, καταγόμαστε κι εμείς!  </a:t>
            </a:r>
            <a:endParaRPr lang="el-GR" sz="3000" dirty="0"/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324600" y="3733800"/>
            <a:ext cx="2286000" cy="16927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600" dirty="0" smtClean="0"/>
              <a:t>Ο Δευκαλίων </a:t>
            </a:r>
          </a:p>
          <a:p>
            <a:pPr algn="ctr"/>
            <a:r>
              <a:rPr lang="el-GR" sz="2600" dirty="0" smtClean="0"/>
              <a:t>και η Πύρρα, </a:t>
            </a:r>
          </a:p>
          <a:p>
            <a:pPr algn="ctr"/>
            <a:r>
              <a:rPr lang="el-GR" sz="2600" dirty="0" smtClean="0"/>
              <a:t>πίνακας </a:t>
            </a:r>
          </a:p>
          <a:p>
            <a:pPr algn="ctr"/>
            <a:r>
              <a:rPr lang="el-GR" sz="2600" dirty="0" smtClean="0"/>
              <a:t>του Ρούμπενς </a:t>
            </a:r>
            <a:endParaRPr lang="el-GR" sz="2600" dirty="0"/>
          </a:p>
        </p:txBody>
      </p:sp>
      <p:pic>
        <p:nvPicPr>
          <p:cNvPr id="7" name="6 - Εικόνα" descr="Πίνακας του Πέτερ Πάουλ Ρούμπενς, 163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81000" y="3276600"/>
            <a:ext cx="5607574" cy="32766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Virgil_Solis_-_Deucalion_Pyrrh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90600" y="533400"/>
            <a:ext cx="70104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410200" y="6096000"/>
            <a:ext cx="3276600" cy="44627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el-GR" sz="2300" dirty="0" smtClean="0"/>
              <a:t>ο Δευκαλίων και η Πύρρα </a:t>
            </a:r>
            <a:endParaRPr lang="el-GR" sz="23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9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676400" y="381000"/>
            <a:ext cx="55626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1/2  ανακεφαλαίωση ενότητας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81000" y="4495800"/>
            <a:ext cx="85344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Ποια </a:t>
            </a:r>
            <a:r>
              <a:rPr lang="el-GR" sz="29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χαρακτηριστικά</a:t>
            </a:r>
            <a:r>
              <a:rPr lang="en-US" sz="2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2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είχε η Πανδώρα;</a:t>
            </a:r>
            <a:endParaRPr lang="el-GR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04800" y="5334000"/>
            <a:ext cx="8534400" cy="98488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Είχε πάρει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σοφία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από την Αθηνά, </a:t>
            </a:r>
          </a:p>
          <a:p>
            <a:pPr marL="514350" indent="-514350" algn="ctr">
              <a:defRPr/>
            </a:pP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ομορφιά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από την Αφροδίτη και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πονηριά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από τον Ερμή. </a:t>
            </a:r>
            <a:endParaRPr lang="el-G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143000"/>
            <a:ext cx="6324600" cy="147732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Ποια ήταν η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τιμωρία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Προμηθέα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που τόλμησε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να δώσει τη φωτιά στους ανθρώπους; 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04800" y="2819400"/>
            <a:ext cx="6477000" cy="147732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Δέθηκε από τον Δία σε έναν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βράχο στον </a:t>
            </a: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Καύκασο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Εκεί ένας αετός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έτρωγε κάθε μέρα τα σωθικά. </a:t>
            </a:r>
            <a:endParaRPr lang="el-GR" sz="30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14 - Εικόνα" descr="T20.1Prometheu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781800" y="1600200"/>
            <a:ext cx="2152400" cy="2460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1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B30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Κυματομορφή</vt:lpstr>
      <vt:lpstr>Ενότητα    Η δημιουργία του κόσμου  Κεφάλαιο   Ο Προμηθέας, η Πανδώρα,  ο Δευκαλίωνας και η Πύρρα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ενότητα    Η δημιουργία του κόσμου  4ο κεφάλαιο   Ο Προμηθέας, η Πανδώρα,  ο Δευκαλίωνας και η Πύρρα</dc:title>
  <dc:creator>Nicoleta</dc:creator>
  <cp:lastModifiedBy>Nicoleta</cp:lastModifiedBy>
  <cp:revision>11</cp:revision>
  <dcterms:modified xsi:type="dcterms:W3CDTF">2020-04-29T14:39:09Z</dcterms:modified>
</cp:coreProperties>
</file>