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79" r:id="rId2"/>
    <p:sldId id="278" r:id="rId3"/>
    <p:sldId id="259" r:id="rId4"/>
    <p:sldId id="258" r:id="rId5"/>
    <p:sldId id="265" r:id="rId6"/>
    <p:sldId id="264" r:id="rId7"/>
    <p:sldId id="269" r:id="rId8"/>
    <p:sldId id="270" r:id="rId9"/>
    <p:sldId id="262" r:id="rId10"/>
    <p:sldId id="266" r:id="rId11"/>
    <p:sldId id="261" r:id="rId12"/>
    <p:sldId id="268" r:id="rId13"/>
    <p:sldId id="267" r:id="rId14"/>
    <p:sldId id="272" r:id="rId15"/>
    <p:sldId id="271" r:id="rId16"/>
    <p:sldId id="273" r:id="rId17"/>
    <p:sldId id="281" r:id="rId18"/>
    <p:sldId id="280" r:id="rId19"/>
    <p:sldId id="275" r:id="rId20"/>
    <p:sldId id="277" r:id="rId21"/>
    <p:sldId id="276" r:id="rId22"/>
    <p:sldId id="283"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8000"/>
    <a:srgbClr val="FFCC00"/>
    <a:srgbClr val="FF6600"/>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32" autoAdjust="0"/>
  </p:normalViewPr>
  <p:slideViewPr>
    <p:cSldViewPr>
      <p:cViewPr varScale="1">
        <p:scale>
          <a:sx n="79" d="100"/>
          <a:sy n="79" d="100"/>
        </p:scale>
        <p:origin x="157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DC63F-3CAE-49D4-B355-61E1D86D1BC7}" type="datetimeFigureOut">
              <a:rPr lang="en-US" smtClean="0"/>
              <a:pPr/>
              <a:t>4/29/2020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9AC65-AEF5-43B5-B1EA-6BE4A00222A7}" type="slidenum">
              <a:rPr lang="en-US" smtClean="0"/>
              <a:pPr/>
              <a:t>‹#›</a:t>
            </a:fld>
            <a:endParaRPr lang="en-US"/>
          </a:p>
        </p:txBody>
      </p:sp>
    </p:spTree>
    <p:extLst>
      <p:ext uri="{BB962C8B-B14F-4D97-AF65-F5344CB8AC3E}">
        <p14:creationId xmlns:p14="http://schemas.microsoft.com/office/powerpoint/2010/main" val="18356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DAEAD7-EF34-4CEF-A75E-8887E14E6A67}" type="datetime1">
              <a:rPr lang="en-US" smtClean="0"/>
              <a:pPr/>
              <a:t>4/29/2020</a:t>
            </a:fld>
            <a:endParaRPr lang="en-US"/>
          </a:p>
        </p:txBody>
      </p:sp>
      <p:sp>
        <p:nvSpPr>
          <p:cNvPr id="5" name="Footer Placeholder 4"/>
          <p:cNvSpPr>
            <a:spLocks noGrp="1"/>
          </p:cNvSpPr>
          <p:nvPr>
            <p:ph type="ftr" sz="quarter" idx="11"/>
          </p:nvPr>
        </p:nvSpPr>
        <p:spPr/>
        <p:txBody>
          <a:bodyPr/>
          <a:lstStyle/>
          <a:p>
            <a:r>
              <a:rPr lang="en-US"/>
              <a:t>Y</a:t>
            </a:r>
            <a:r>
              <a:rPr lang="el-GR"/>
              <a:t>ΠΠΑΝ 2019-20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399D27-67C5-4A4B-B5FB-5DACDDCB2000}" type="datetime1">
              <a:rPr lang="en-US" smtClean="0"/>
              <a:pPr/>
              <a:t>4/29/2020</a:t>
            </a:fld>
            <a:endParaRPr lang="en-US"/>
          </a:p>
        </p:txBody>
      </p:sp>
      <p:sp>
        <p:nvSpPr>
          <p:cNvPr id="5" name="Footer Placeholder 4"/>
          <p:cNvSpPr>
            <a:spLocks noGrp="1"/>
          </p:cNvSpPr>
          <p:nvPr>
            <p:ph type="ftr" sz="quarter" idx="11"/>
          </p:nvPr>
        </p:nvSpPr>
        <p:spPr/>
        <p:txBody>
          <a:bodyPr/>
          <a:lstStyle/>
          <a:p>
            <a:r>
              <a:rPr lang="en-US"/>
              <a:t>Y</a:t>
            </a:r>
            <a:r>
              <a:rPr lang="el-GR"/>
              <a:t>ΠΠΑΝ 2019-20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4EAAD6-1E0B-46F3-9AB7-D18D96FE2A1A}" type="datetime1">
              <a:rPr lang="en-US" smtClean="0"/>
              <a:pPr/>
              <a:t>4/29/2020</a:t>
            </a:fld>
            <a:endParaRPr lang="en-US"/>
          </a:p>
        </p:txBody>
      </p:sp>
      <p:sp>
        <p:nvSpPr>
          <p:cNvPr id="5" name="Footer Placeholder 4"/>
          <p:cNvSpPr>
            <a:spLocks noGrp="1"/>
          </p:cNvSpPr>
          <p:nvPr>
            <p:ph type="ftr" sz="quarter" idx="11"/>
          </p:nvPr>
        </p:nvSpPr>
        <p:spPr/>
        <p:txBody>
          <a:bodyPr/>
          <a:lstStyle/>
          <a:p>
            <a:r>
              <a:rPr lang="en-US"/>
              <a:t>Y</a:t>
            </a:r>
            <a:r>
              <a:rPr lang="el-GR"/>
              <a:t>ΠΠΑΝ 2019-20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B20103-D9CF-4EA1-9775-C01C6F7EB906}" type="datetime1">
              <a:rPr lang="en-US" smtClean="0"/>
              <a:pPr/>
              <a:t>4/29/2020</a:t>
            </a:fld>
            <a:endParaRPr lang="en-US"/>
          </a:p>
        </p:txBody>
      </p:sp>
      <p:sp>
        <p:nvSpPr>
          <p:cNvPr id="5" name="Footer Placeholder 4"/>
          <p:cNvSpPr>
            <a:spLocks noGrp="1"/>
          </p:cNvSpPr>
          <p:nvPr>
            <p:ph type="ftr" sz="quarter" idx="11"/>
          </p:nvPr>
        </p:nvSpPr>
        <p:spPr/>
        <p:txBody>
          <a:bodyPr/>
          <a:lstStyle/>
          <a:p>
            <a:r>
              <a:rPr lang="en-US"/>
              <a:t>Y</a:t>
            </a:r>
            <a:r>
              <a:rPr lang="el-GR"/>
              <a:t>ΠΠΑΝ 2019-20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726A37-1C04-45CA-B39B-5CD37C1CFE06}" type="datetime1">
              <a:rPr lang="en-US" smtClean="0"/>
              <a:pPr/>
              <a:t>4/29/2020</a:t>
            </a:fld>
            <a:endParaRPr lang="en-US"/>
          </a:p>
        </p:txBody>
      </p:sp>
      <p:sp>
        <p:nvSpPr>
          <p:cNvPr id="5" name="Footer Placeholder 4"/>
          <p:cNvSpPr>
            <a:spLocks noGrp="1"/>
          </p:cNvSpPr>
          <p:nvPr>
            <p:ph type="ftr" sz="quarter" idx="11"/>
          </p:nvPr>
        </p:nvSpPr>
        <p:spPr/>
        <p:txBody>
          <a:bodyPr/>
          <a:lstStyle/>
          <a:p>
            <a:r>
              <a:rPr lang="en-US"/>
              <a:t>Y</a:t>
            </a:r>
            <a:r>
              <a:rPr lang="el-GR"/>
              <a:t>ΠΠΑΝ 2019-20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4CF32A-D27C-4F04-BB77-952371F0EE6B}" type="datetime1">
              <a:rPr lang="en-US" smtClean="0"/>
              <a:pPr/>
              <a:t>4/29/2020</a:t>
            </a:fld>
            <a:endParaRPr lang="en-US"/>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F69361-945B-49FE-81AD-9F3D2DF8809A}" type="datetime1">
              <a:rPr lang="en-US" smtClean="0"/>
              <a:pPr/>
              <a:t>4/29/2020</a:t>
            </a:fld>
            <a:endParaRPr lang="en-US"/>
          </a:p>
        </p:txBody>
      </p:sp>
      <p:sp>
        <p:nvSpPr>
          <p:cNvPr id="8" name="Footer Placeholder 7"/>
          <p:cNvSpPr>
            <a:spLocks noGrp="1"/>
          </p:cNvSpPr>
          <p:nvPr>
            <p:ph type="ftr" sz="quarter" idx="11"/>
          </p:nvPr>
        </p:nvSpPr>
        <p:spPr/>
        <p:txBody>
          <a:bodyPr/>
          <a:lstStyle/>
          <a:p>
            <a:r>
              <a:rPr lang="en-US"/>
              <a:t>Y</a:t>
            </a:r>
            <a:r>
              <a:rPr lang="el-GR"/>
              <a:t>ΠΠΑΝ 2019-20</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0A77C4-D886-44B3-A2FE-D4A9F012F39F}" type="datetime1">
              <a:rPr lang="en-US" smtClean="0"/>
              <a:pPr/>
              <a:t>4/29/2020</a:t>
            </a:fld>
            <a:endParaRPr lang="en-US"/>
          </a:p>
        </p:txBody>
      </p:sp>
      <p:sp>
        <p:nvSpPr>
          <p:cNvPr id="4" name="Footer Placeholder 3"/>
          <p:cNvSpPr>
            <a:spLocks noGrp="1"/>
          </p:cNvSpPr>
          <p:nvPr>
            <p:ph type="ftr" sz="quarter" idx="11"/>
          </p:nvPr>
        </p:nvSpPr>
        <p:spPr/>
        <p:txBody>
          <a:bodyPr/>
          <a:lstStyle/>
          <a:p>
            <a:r>
              <a:rPr lang="en-US"/>
              <a:t>Y</a:t>
            </a:r>
            <a:r>
              <a:rPr lang="el-GR"/>
              <a:t>ΠΠΑΝ 2019-20</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1E51D-B881-485E-AD61-D33CDE621576}" type="datetime1">
              <a:rPr lang="en-US" smtClean="0"/>
              <a:pPr/>
              <a:t>4/29/2020</a:t>
            </a:fld>
            <a:endParaRPr lang="en-US"/>
          </a:p>
        </p:txBody>
      </p:sp>
      <p:sp>
        <p:nvSpPr>
          <p:cNvPr id="3" name="Footer Placeholder 2"/>
          <p:cNvSpPr>
            <a:spLocks noGrp="1"/>
          </p:cNvSpPr>
          <p:nvPr>
            <p:ph type="ftr" sz="quarter" idx="11"/>
          </p:nvPr>
        </p:nvSpPr>
        <p:spPr/>
        <p:txBody>
          <a:bodyPr/>
          <a:lstStyle/>
          <a:p>
            <a:r>
              <a:rPr lang="en-US"/>
              <a:t>Y</a:t>
            </a:r>
            <a:r>
              <a:rPr lang="el-GR"/>
              <a:t>ΠΠΑΝ 2019-20</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66561F-9847-4BEA-A61D-BB401221E967}" type="datetime1">
              <a:rPr lang="en-US" smtClean="0"/>
              <a:pPr/>
              <a:t>4/29/2020</a:t>
            </a:fld>
            <a:endParaRPr lang="en-US"/>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DAEE9-209B-4187-83FA-7B094B417FE2}" type="datetime1">
              <a:rPr lang="en-US" smtClean="0"/>
              <a:pPr/>
              <a:t>4/29/2020</a:t>
            </a:fld>
            <a:endParaRPr lang="en-US"/>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571F9-3B18-4EFE-BB98-BF813FC16321}" type="datetime1">
              <a:rPr lang="en-US" smtClean="0"/>
              <a:pPr/>
              <a:t>4/29/2020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a:t>
            </a:r>
            <a:r>
              <a:rPr lang="el-GR"/>
              <a:t>ΠΠΑΝ 2019-20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iTtvr22bnQAhWGVhQKHfgxB80QjRwIBw&amp;url=http://www.lazarsearlymusic.com/Mollenhauer-Recorders/mollenhauer_recorders.htm&amp;psig=AFQjCNGaj6PbzoWeGwRk0jjbY-xL_LVX4A&amp;ust=1479812668068148" TargetMode="External"/><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javascript:void(img9.show());" TargetMode="External"/><Relationship Id="rId5" Type="http://schemas.microsoft.com/office/2007/relationships/hdphoto" Target="../media/hdphoto1.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hyperlink" Target="https://www.youtube.com/watch?v=97zWoAuNnOc"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6y1aOg_UO_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www.youtube.com/watch?v=EX-z-kjrcm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DqeKYEgnYr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youtube.com/watch?v=H5NOu2GqZmY&amp;list=RDtZ7aYQtIldg&amp;index=13" TargetMode="Externa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wJtFdpO54mE"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98yzE38CKg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286000"/>
            <a:ext cx="7239000" cy="2667000"/>
          </a:xfrm>
        </p:spPr>
        <p:txBody>
          <a:bodyPr>
            <a:noAutofit/>
          </a:bodyPr>
          <a:lstStyle/>
          <a:p>
            <a:pPr algn="l"/>
            <a:r>
              <a:rPr lang="el-GR" sz="2400" dirty="0"/>
              <a:t>Αγαπητά μου παιδιά σας χαιρετώ! Δυστυχώς προς το παρόν δεν μπορούμε να παίζουμε μουσική όλοι μαζί. Μπορεί όμως το καθένα από εσάς να ασχοληθεί με τη μουσική στο σπίτι του! Παρακάτω θα βρείτε κάποιες οδηγίες τις οποίες θα πρέπει να ακολουθήσετε για να θυμηθείτε πράγματα που μάθαμε, να μάθετε κάποια καινούρια πράγματα και φυσικά να διασκεδάσετε μουσικά! </a:t>
            </a:r>
            <a:br>
              <a:rPr lang="el-GR" sz="2400" dirty="0"/>
            </a:br>
            <a:br>
              <a:rPr lang="el-GR" sz="2400" dirty="0"/>
            </a:br>
            <a:r>
              <a:rPr lang="en-US" sz="2400" dirty="0"/>
              <a:t>O </a:t>
            </a:r>
            <a:r>
              <a:rPr lang="el-GR" sz="2400" dirty="0"/>
              <a:t>δάσκαλος  Μουσικής</a:t>
            </a:r>
            <a:br>
              <a:rPr lang="el-GR" sz="2800" dirty="0"/>
            </a:br>
            <a:endParaRPr lang="en-US" sz="2800" dirty="0"/>
          </a:p>
        </p:txBody>
      </p:sp>
      <p:sp>
        <p:nvSpPr>
          <p:cNvPr id="6" name="Footer Placeholder 5"/>
          <p:cNvSpPr>
            <a:spLocks noGrp="1"/>
          </p:cNvSpPr>
          <p:nvPr>
            <p:ph type="ftr" sz="quarter" idx="11"/>
          </p:nvPr>
        </p:nvSpPr>
        <p:spPr/>
        <p:txBody>
          <a:bodyPr/>
          <a:lstStyle/>
          <a:p>
            <a:r>
              <a:rPr lang="en-US" dirty="0"/>
              <a:t>Y</a:t>
            </a:r>
            <a:r>
              <a:rPr lang="el-GR" dirty="0"/>
              <a:t>ΠΠΑΝ 2019-20</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000" y="4158863"/>
            <a:ext cx="3157862" cy="18608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Century Gothic" pitchFamily="34" charset="0"/>
              </a:rPr>
              <a:t>A</a:t>
            </a:r>
            <a:r>
              <a:rPr lang="el-GR" sz="2800" dirty="0">
                <a:latin typeface="Century Gothic" pitchFamily="34" charset="0"/>
              </a:rPr>
              <a:t>ς θυμηθούμε πρώτα τις νότες στον αυλό</a:t>
            </a:r>
            <a:endParaRPr lang="en-US" sz="2800" dirty="0">
              <a:latin typeface="Century Gothic"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278653"/>
            <a:ext cx="8077200" cy="5503147"/>
          </a:xfrm>
          <a:prstGeom prst="rect">
            <a:avLst/>
          </a:prstGeom>
          <a:noFill/>
          <a:ln w="9525">
            <a:noFill/>
            <a:miter lim="800000"/>
            <a:headEnd/>
            <a:tailEnd/>
          </a:ln>
        </p:spPr>
      </p:pic>
      <p:sp>
        <p:nvSpPr>
          <p:cNvPr id="6" name="Footer Placeholder 5"/>
          <p:cNvSpPr>
            <a:spLocks noGrp="1"/>
          </p:cNvSpPr>
          <p:nvPr>
            <p:ph type="ftr" sz="quarter" idx="11"/>
          </p:nvPr>
        </p:nvSpPr>
        <p:spPr>
          <a:xfrm>
            <a:off x="-76200" y="6324600"/>
            <a:ext cx="2895600" cy="365125"/>
          </a:xfrm>
        </p:spPr>
        <p:txBody>
          <a:bodyPr/>
          <a:lstStyle/>
          <a:p>
            <a:r>
              <a:rPr lang="en-US" dirty="0"/>
              <a:t>Y</a:t>
            </a:r>
            <a:r>
              <a:rPr lang="el-GR" dirty="0"/>
              <a:t>ΠΠΑΝ 2019-20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2196"/>
            <a:ext cx="8229600" cy="1143000"/>
          </a:xfrm>
        </p:spPr>
        <p:txBody>
          <a:bodyPr>
            <a:normAutofit fontScale="90000"/>
          </a:bodyPr>
          <a:lstStyle/>
          <a:p>
            <a:r>
              <a:rPr lang="el-GR" dirty="0"/>
              <a:t>Μουσικός … των σκουπιδιών</a:t>
            </a:r>
            <a:br>
              <a:rPr lang="el-GR" dirty="0"/>
            </a:br>
            <a:r>
              <a:rPr lang="el-GR" sz="1800" i="1" dirty="0"/>
              <a:t>Λαϊκή Πολωνική μελωδία (Διασκευή)</a:t>
            </a:r>
            <a:br>
              <a:rPr lang="en-US" sz="1800" i="1" dirty="0"/>
            </a:br>
            <a:r>
              <a:rPr lang="el-GR" sz="1800" i="1" dirty="0"/>
              <a:t>Στίχοι: Συγγραφική ομάδα</a:t>
            </a:r>
            <a:br>
              <a:rPr lang="en-US" sz="1800" i="1" dirty="0"/>
            </a:br>
            <a:endParaRPr lang="el-GR" i="1" dirty="0"/>
          </a:p>
        </p:txBody>
      </p:sp>
      <p:pic>
        <p:nvPicPr>
          <p:cNvPr id="3" name="Picture 2"/>
          <p:cNvPicPr/>
          <p:nvPr/>
        </p:nvPicPr>
        <p:blipFill>
          <a:blip r:embed="rId2" cstate="email">
            <a:extLst>
              <a:ext uri="{28A0092B-C50C-407E-A947-70E740481C1C}">
                <a14:useLocalDpi xmlns:a14="http://schemas.microsoft.com/office/drawing/2010/main" val="0"/>
              </a:ext>
            </a:extLst>
          </a:blip>
          <a:stretch>
            <a:fillRect/>
          </a:stretch>
        </p:blipFill>
        <p:spPr>
          <a:xfrm>
            <a:off x="323528" y="2783711"/>
            <a:ext cx="8496943" cy="3338292"/>
          </a:xfrm>
          <a:prstGeom prst="rect">
            <a:avLst/>
          </a:prstGeom>
        </p:spPr>
      </p:pic>
      <p:pic>
        <p:nvPicPr>
          <p:cNvPr id="4" name="Picture 3" descr="Image result for soprano recorder images">
            <a:hlinkClick r:id="rId3"/>
          </p:cNvPr>
          <p:cNvPicPr/>
          <p:nvPr/>
        </p:nvPicPr>
        <p:blipFill>
          <a:blip r:embed="rId4" cstate="email">
            <a:extLst>
              <a:ext uri="{BEBA8EAE-BF5A-486C-A8C5-ECC9F3942E4B}">
                <a14:imgProps xmlns:a14="http://schemas.microsoft.com/office/drawing/2010/main">
                  <a14:imgLayer r:embed="rId5">
                    <a14:imgEffect>
                      <a14:backgroundRemoval t="24565" b="78301" l="2306" r="93500"/>
                    </a14:imgEffect>
                  </a14:imgLayer>
                </a14:imgProps>
              </a:ext>
              <a:ext uri="{28A0092B-C50C-407E-A947-70E740481C1C}">
                <a14:useLocalDpi xmlns:a14="http://schemas.microsoft.com/office/drawing/2010/main" val="0"/>
              </a:ext>
            </a:extLst>
          </a:blip>
          <a:srcRect/>
          <a:stretch>
            <a:fillRect/>
          </a:stretch>
        </p:blipFill>
        <p:spPr bwMode="auto">
          <a:xfrm rot="10800000">
            <a:off x="2814072" y="1199534"/>
            <a:ext cx="2857090" cy="862465"/>
          </a:xfrm>
          <a:prstGeom prst="rect">
            <a:avLst/>
          </a:prstGeom>
          <a:noFill/>
          <a:ln>
            <a:noFill/>
          </a:ln>
        </p:spPr>
      </p:pic>
      <p:pic>
        <p:nvPicPr>
          <p:cNvPr id="6" name="Picture 5" descr="Cartoon: Recycling (medium) by dragas tagged trash,destruction,ecological,nature,serbia,pancevo,dragas,green">
            <a:hlinkClick r:id="rId6"/>
          </p:cNvPr>
          <p:cNvPicPr/>
          <p:nvPr/>
        </p:nvPicPr>
        <p:blipFill rotWithShape="1">
          <a:blip r:embed="rId7" cstate="email">
            <a:extLst>
              <a:ext uri="{28A0092B-C50C-407E-A947-70E740481C1C}">
                <a14:useLocalDpi xmlns:a14="http://schemas.microsoft.com/office/drawing/2010/main" val="0"/>
              </a:ext>
            </a:extLst>
          </a:blip>
          <a:srcRect/>
          <a:stretch/>
        </p:blipFill>
        <p:spPr bwMode="auto">
          <a:xfrm>
            <a:off x="6316165" y="901958"/>
            <a:ext cx="2504306" cy="1881753"/>
          </a:xfrm>
          <a:prstGeom prst="rect">
            <a:avLst/>
          </a:prstGeom>
          <a:noFill/>
          <a:ln>
            <a:noFill/>
          </a:ln>
          <a:extLst>
            <a:ext uri="{53640926-AAD7-44D8-BBD7-CCE9431645EC}">
              <a14:shadowObscured xmlns:a14="http://schemas.microsoft.com/office/drawing/2010/main"/>
            </a:ext>
          </a:extLst>
        </p:spPr>
      </p:pic>
      <p:sp>
        <p:nvSpPr>
          <p:cNvPr id="8" name="Footer Placeholder 7"/>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333584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2209800"/>
            <a:ext cx="7239000" cy="2667000"/>
          </a:xfrm>
        </p:spPr>
        <p:txBody>
          <a:bodyPr>
            <a:normAutofit fontScale="90000"/>
          </a:bodyPr>
          <a:lstStyle/>
          <a:p>
            <a:pPr algn="l"/>
            <a:r>
              <a:rPr lang="el-GR" sz="3600" b="1" dirty="0"/>
              <a:t>Οδηγία: </a:t>
            </a:r>
            <a:br>
              <a:rPr lang="el-GR" sz="3600" dirty="0"/>
            </a:br>
            <a:r>
              <a:rPr lang="el-GR" sz="3600" dirty="0"/>
              <a:t>*Άκουσε το μουσικό έργο «Η άμαξα περνά» του Έντουαρντ  Έλγκαρ και κάνε κινήσεις που να ταιριάζουν στη μουσική (πάτησε το        ή βρες το στο </a:t>
            </a:r>
            <a:r>
              <a:rPr lang="en-US" sz="3600" i="1" dirty="0" err="1"/>
              <a:t>Youtube</a:t>
            </a:r>
            <a:r>
              <a:rPr lang="en-US" sz="3600" dirty="0"/>
              <a:t>).</a:t>
            </a:r>
            <a:r>
              <a:rPr lang="el-GR" sz="3600" dirty="0"/>
              <a:t> Πρόσεχε να μην κτυπήσεις!</a:t>
            </a:r>
            <a:br>
              <a:rPr lang="el-GR" sz="3600" dirty="0"/>
            </a:br>
            <a:br>
              <a:rPr lang="el-GR" sz="3600" dirty="0"/>
            </a:br>
            <a:r>
              <a:rPr lang="el-GR" sz="3600" dirty="0"/>
              <a:t>*Ζωγράφισε μια εικόνα που σου έρχεται στο μυαλό ακούγοντας αυτή τη μουσική! </a:t>
            </a:r>
            <a:br>
              <a:rPr lang="el-GR" sz="3600" dirty="0"/>
            </a:br>
            <a:r>
              <a:rPr lang="el-GR" sz="3600" dirty="0"/>
              <a:t> </a:t>
            </a:r>
            <a:endParaRPr lang="en-US" sz="2700" dirty="0"/>
          </a:p>
        </p:txBody>
      </p:sp>
      <p:pic>
        <p:nvPicPr>
          <p:cNvPr id="5" name="elgar_the_wagon_passes_nursery_suite_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duotone>
              <a:prstClr val="black"/>
              <a:schemeClr val="accent6">
                <a:tint val="45000"/>
                <a:satMod val="400000"/>
              </a:schemeClr>
            </a:duotone>
          </a:blip>
          <a:stretch>
            <a:fillRect/>
          </a:stretch>
        </p:blipFill>
        <p:spPr>
          <a:xfrm>
            <a:off x="2971800" y="3124200"/>
            <a:ext cx="533400" cy="533400"/>
          </a:xfrm>
          <a:prstGeom prst="rect">
            <a:avLst/>
          </a:prstGeom>
        </p:spPr>
      </p:pic>
      <p:sp>
        <p:nvSpPr>
          <p:cNvPr id="7" name="Footer Placeholder 6"/>
          <p:cNvSpPr>
            <a:spLocks noGrp="1"/>
          </p:cNvSpPr>
          <p:nvPr>
            <p:ph type="ftr" sz="quarter" idx="11"/>
          </p:nvPr>
        </p:nvSpPr>
        <p:spPr/>
        <p:txBody>
          <a:bodyPr/>
          <a:lstStyle/>
          <a:p>
            <a:r>
              <a:rPr lang="en-US"/>
              <a:t>Y</a:t>
            </a:r>
            <a:r>
              <a:rPr lang="el-GR"/>
              <a:t>ΠΠΑΝ 2019-20</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0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l-GR" sz="4000" dirty="0">
                <a:latin typeface="Century Gothic" panose="020B0502020202020204" pitchFamily="34" charset="0"/>
              </a:rPr>
              <a:t>«Η άμαξα περνά»</a:t>
            </a:r>
            <a:endParaRPr lang="el-GR" sz="3600" dirty="0">
              <a:latin typeface="Century Gothic" panose="020B0502020202020204" pitchFamily="34" charset="0"/>
            </a:endParaRPr>
          </a:p>
        </p:txBody>
      </p:sp>
      <p:pic>
        <p:nvPicPr>
          <p:cNvPr id="337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506" y="3359211"/>
            <a:ext cx="2885617" cy="3212369"/>
          </a:xfrm>
          <a:prstGeom prst="rect">
            <a:avLst/>
          </a:prstGeom>
          <a:noFill/>
          <a:ln w="9525">
            <a:noFill/>
            <a:miter lim="800000"/>
            <a:headEnd/>
            <a:tailEnd/>
          </a:ln>
        </p:spPr>
      </p:pic>
      <p:sp>
        <p:nvSpPr>
          <p:cNvPr id="5" name="TextBox 4"/>
          <p:cNvSpPr txBox="1"/>
          <p:nvPr/>
        </p:nvSpPr>
        <p:spPr>
          <a:xfrm>
            <a:off x="501116" y="5195065"/>
            <a:ext cx="5148722" cy="1384995"/>
          </a:xfrm>
          <a:prstGeom prst="rect">
            <a:avLst/>
          </a:prstGeom>
          <a:solidFill>
            <a:schemeClr val="bg2">
              <a:lumMod val="75000"/>
            </a:schemeClr>
          </a:solidFill>
        </p:spPr>
        <p:txBody>
          <a:bodyPr wrap="square" rtlCol="0">
            <a:spAutoFit/>
          </a:bodyPr>
          <a:lstStyle/>
          <a:p>
            <a:pPr algn="ctr"/>
            <a:r>
              <a:rPr lang="el-GR" sz="2800" b="1" dirty="0">
                <a:latin typeface="Century Gothic" panose="020B0502020202020204" pitchFamily="34" charset="0"/>
              </a:rPr>
              <a:t>Ο συνθέτης:</a:t>
            </a:r>
          </a:p>
          <a:p>
            <a:pPr algn="ctr"/>
            <a:r>
              <a:rPr lang="el-GR" sz="2800" dirty="0" err="1">
                <a:latin typeface="Century Gothic" panose="020B0502020202020204" pitchFamily="34" charset="0"/>
              </a:rPr>
              <a:t>Έντουαρντ</a:t>
            </a:r>
            <a:r>
              <a:rPr lang="el-GR" sz="2800" dirty="0">
                <a:latin typeface="Century Gothic" panose="020B0502020202020204" pitchFamily="34" charset="0"/>
              </a:rPr>
              <a:t>  </a:t>
            </a:r>
            <a:r>
              <a:rPr lang="el-GR" sz="2800" dirty="0" err="1">
                <a:latin typeface="Century Gothic" panose="020B0502020202020204" pitchFamily="34" charset="0"/>
              </a:rPr>
              <a:t>Έλγκαρ</a:t>
            </a:r>
            <a:endParaRPr lang="el-GR" sz="2800" dirty="0">
              <a:latin typeface="Century Gothic" panose="020B0502020202020204" pitchFamily="34" charset="0"/>
            </a:endParaRPr>
          </a:p>
          <a:p>
            <a:pPr algn="ctr"/>
            <a:r>
              <a:rPr lang="en-GB" sz="2800" dirty="0">
                <a:latin typeface="Century Gothic" panose="020B0502020202020204" pitchFamily="34" charset="0"/>
              </a:rPr>
              <a:t> (A</a:t>
            </a:r>
            <a:r>
              <a:rPr lang="el-GR" sz="2800" dirty="0" err="1">
                <a:latin typeface="Century Gothic" panose="020B0502020202020204" pitchFamily="34" charset="0"/>
              </a:rPr>
              <a:t>γγλία</a:t>
            </a:r>
            <a:r>
              <a:rPr lang="el-GR" sz="2800" dirty="0">
                <a:latin typeface="Century Gothic" panose="020B0502020202020204" pitchFamily="34" charset="0"/>
              </a:rPr>
              <a:t>, 1857-1934)</a:t>
            </a:r>
          </a:p>
        </p:txBody>
      </p:sp>
      <p:pic>
        <p:nvPicPr>
          <p:cNvPr id="1026" name="Picture 2" descr="C:\Users\Maria\Desktop\g_taksi_2015_16\taksi_g_enotita_4_ostinato\eikones\shutterstock_84157561.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777855" y="1124744"/>
            <a:ext cx="2898987" cy="206436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24645" y="1124744"/>
            <a:ext cx="5127475" cy="3528392"/>
            <a:chOff x="9551" y="1089973"/>
            <a:chExt cx="5724128" cy="3851195"/>
          </a:xfrm>
        </p:grpSpPr>
        <p:pic>
          <p:nvPicPr>
            <p:cNvPr id="8" name="Picture 7" descr="C:\Users\Maria\Pictures\A_SHUTTERSTOCK_ALL\Music DE_shutterstock_13.06.17\shutterstock_423223948.jpg"/>
            <p:cNvPicPr/>
            <p:nvPr/>
          </p:nvPicPr>
          <p:blipFill rotWithShape="1">
            <a:blip r:embed="rId6" cstate="email">
              <a:extLst>
                <a:ext uri="{28A0092B-C50C-407E-A947-70E740481C1C}">
                  <a14:useLocalDpi xmlns:a14="http://schemas.microsoft.com/office/drawing/2010/main" val="0"/>
                </a:ext>
              </a:extLst>
            </a:blip>
            <a:srcRect/>
            <a:stretch/>
          </p:blipFill>
          <p:spPr bwMode="auto">
            <a:xfrm>
              <a:off x="9551" y="1089973"/>
              <a:ext cx="5724128" cy="3851195"/>
            </a:xfrm>
            <a:prstGeom prst="rect">
              <a:avLst/>
            </a:prstGeom>
            <a:noFill/>
            <a:ln>
              <a:noFill/>
            </a:ln>
            <a:extLst>
              <a:ext uri="{53640926-AAD7-44D8-BBD7-CCE9431645EC}">
                <a14:shadowObscured xmlns:a14="http://schemas.microsoft.com/office/drawing/2010/main"/>
              </a:ext>
            </a:extLst>
          </p:spPr>
        </p:pic>
        <p:pic>
          <p:nvPicPr>
            <p:cNvPr id="1027" name="Picture 3" descr="C:\Users\Maria\Desktop\g_taksi_2015_16\taksi_g_enotita_4_ostinato\eikones\shutterstock_71733655.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08717" y="1613545"/>
              <a:ext cx="4525795" cy="284797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elgar_the_wagon_passes_nursery_suite_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duotone>
              <a:prstClr val="black"/>
              <a:schemeClr val="accent6">
                <a:tint val="45000"/>
                <a:satMod val="400000"/>
              </a:schemeClr>
            </a:duotone>
          </a:blip>
          <a:stretch>
            <a:fillRect/>
          </a:stretch>
        </p:blipFill>
        <p:spPr>
          <a:xfrm>
            <a:off x="7452320" y="99748"/>
            <a:ext cx="1043252" cy="1043252"/>
          </a:xfrm>
          <a:prstGeom prst="rect">
            <a:avLst/>
          </a:prstGeom>
        </p:spPr>
      </p:pic>
      <p:sp>
        <p:nvSpPr>
          <p:cNvPr id="10" name="Rectangle 9"/>
          <p:cNvSpPr/>
          <p:nvPr/>
        </p:nvSpPr>
        <p:spPr>
          <a:xfrm>
            <a:off x="609600" y="4724400"/>
            <a:ext cx="5105400" cy="369332"/>
          </a:xfrm>
          <a:prstGeom prst="rect">
            <a:avLst/>
          </a:prstGeom>
        </p:spPr>
        <p:txBody>
          <a:bodyPr wrap="square">
            <a:spAutoFit/>
          </a:bodyPr>
          <a:lstStyle/>
          <a:p>
            <a:r>
              <a:rPr lang="en-US" dirty="0">
                <a:hlinkClick r:id="rId9"/>
              </a:rPr>
              <a:t>https://www.youtube.com/watch?v=97zWoAuNnOc</a:t>
            </a:r>
            <a:endParaRPr lang="en-US" dirty="0"/>
          </a:p>
        </p:txBody>
      </p:sp>
      <p:sp>
        <p:nvSpPr>
          <p:cNvPr id="12" name="Footer Placeholder 11"/>
          <p:cNvSpPr>
            <a:spLocks noGrp="1"/>
          </p:cNvSpPr>
          <p:nvPr>
            <p:ph type="ftr" sz="quarter" idx="11"/>
          </p:nvPr>
        </p:nvSpPr>
        <p:spPr>
          <a:xfrm>
            <a:off x="3200400" y="6492875"/>
            <a:ext cx="2895600" cy="365125"/>
          </a:xfrm>
        </p:spPr>
        <p:txBody>
          <a:bodyPr/>
          <a:lstStyle/>
          <a:p>
            <a:r>
              <a:rPr lang="en-US"/>
              <a:t>Y</a:t>
            </a:r>
            <a:r>
              <a:rPr lang="el-GR"/>
              <a:t>ΠΠΑΝ 2019-20</a:t>
            </a:r>
            <a:endParaRPr lang="en-US"/>
          </a:p>
        </p:txBody>
      </p:sp>
    </p:spTree>
    <p:extLst>
      <p:ext uri="{BB962C8B-B14F-4D97-AF65-F5344CB8AC3E}">
        <p14:creationId xmlns:p14="http://schemas.microsoft.com/office/powerpoint/2010/main" val="4260570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00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1828800"/>
            <a:ext cx="7239000" cy="2667000"/>
          </a:xfrm>
        </p:spPr>
        <p:txBody>
          <a:bodyPr>
            <a:normAutofit fontScale="90000"/>
          </a:bodyPr>
          <a:lstStyle/>
          <a:p>
            <a:pPr algn="l"/>
            <a:r>
              <a:rPr lang="el-GR" sz="3600" b="1" dirty="0"/>
              <a:t>Οδηγία: </a:t>
            </a:r>
            <a:br>
              <a:rPr lang="el-GR" sz="3600" dirty="0"/>
            </a:br>
            <a:r>
              <a:rPr lang="el-GR" sz="3600" dirty="0"/>
              <a:t>*Παρακολούθησε το βίντεο του τραγουδιού «</a:t>
            </a:r>
            <a:r>
              <a:rPr lang="en-US" sz="3400" dirty="0"/>
              <a:t>When I’m gone</a:t>
            </a:r>
            <a:r>
              <a:rPr lang="el-GR" sz="3400" dirty="0"/>
              <a:t>». Δώσε προσοχή στο παιχνίδι με τα ποτήρια. </a:t>
            </a:r>
            <a:br>
              <a:rPr lang="el-GR" sz="3400" dirty="0"/>
            </a:br>
            <a:r>
              <a:rPr lang="el-GR" sz="3400" dirty="0"/>
              <a:t>*Στη συνέχεια φτιάξε ένα δικό σου παιχνίδι με πλαστικά ποτήρια.</a:t>
            </a:r>
            <a:r>
              <a:rPr lang="en-US" sz="3400" dirty="0"/>
              <a:t> </a:t>
            </a:r>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I’m gone </a:t>
            </a:r>
            <a:br>
              <a:rPr lang="en-US" dirty="0"/>
            </a:br>
            <a:r>
              <a:rPr lang="en-US" sz="3100" dirty="0"/>
              <a:t>With cups</a:t>
            </a:r>
            <a:br>
              <a:rPr lang="en-US" sz="3100" dirty="0"/>
            </a:br>
            <a:r>
              <a:rPr lang="en-US" sz="3600" dirty="0"/>
              <a:t>(Anna Kendrick)</a:t>
            </a:r>
            <a:endParaRPr lang="el-GR" sz="3600" dirty="0"/>
          </a:p>
        </p:txBody>
      </p:sp>
      <p:sp>
        <p:nvSpPr>
          <p:cNvPr id="5" name="TextBox 4"/>
          <p:cNvSpPr txBox="1"/>
          <p:nvPr/>
        </p:nvSpPr>
        <p:spPr>
          <a:xfrm>
            <a:off x="1187624" y="6021288"/>
            <a:ext cx="6696744" cy="461665"/>
          </a:xfrm>
          <a:prstGeom prst="rect">
            <a:avLst/>
          </a:prstGeom>
          <a:noFill/>
        </p:spPr>
        <p:txBody>
          <a:bodyPr wrap="square" rtlCol="0">
            <a:spAutoFit/>
          </a:bodyPr>
          <a:lstStyle/>
          <a:p>
            <a:r>
              <a:rPr lang="el-GR" sz="2400" u="sng" dirty="0">
                <a:hlinkClick r:id="rId2"/>
              </a:rPr>
              <a:t>https://www.youtube.com/watch?v=6y1aOg_UO_A</a:t>
            </a:r>
            <a:endParaRPr lang="el-GR" sz="2400" dirty="0"/>
          </a:p>
        </p:txBody>
      </p:sp>
      <p:pic>
        <p:nvPicPr>
          <p:cNvPr id="43009"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538" y="1628800"/>
            <a:ext cx="8260918" cy="424847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290923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ffectLst>
                  <a:outerShdw blurRad="38100" dist="38100" dir="2700000" algn="tl">
                    <a:srgbClr val="000000">
                      <a:alpha val="43137"/>
                    </a:srgbClr>
                  </a:outerShdw>
                </a:effectLst>
                <a:latin typeface="Century Gothic" panose="020B0502020202020204" pitchFamily="34" charset="0"/>
              </a:rPr>
              <a:t>Δημιουργούμε</a:t>
            </a:r>
            <a:endParaRPr lang="en-US" b="1" dirty="0">
              <a:effectLst>
                <a:outerShdw blurRad="38100" dist="38100" dir="2700000" algn="tl">
                  <a:srgbClr val="000000">
                    <a:alpha val="43137"/>
                  </a:srgbClr>
                </a:outerShdw>
              </a:effectLst>
              <a:latin typeface="Century Gothic" panose="020B0502020202020204" pitchFamily="34"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32240" y="1232092"/>
            <a:ext cx="1656184" cy="16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72" y="3717032"/>
            <a:ext cx="2865785" cy="288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381000" y="1371600"/>
            <a:ext cx="5832648" cy="1450305"/>
          </a:xfrm>
          <a:prstGeom prst="wedgeRoundRectCallout">
            <a:avLst>
              <a:gd name="adj1" fmla="val -45587"/>
              <a:gd name="adj2" fmla="val 75773"/>
              <a:gd name="adj3" fmla="val 16667"/>
            </a:avLst>
          </a:prstGeom>
          <a:solidFill>
            <a:srgbClr val="FC9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Century Gothic" panose="020B0502020202020204" pitchFamily="34" charset="0"/>
              </a:rPr>
              <a:t>Πόσους διαφορετικούς ήχους μπορείς να κάνεις με το πλαστικό ποτηράκι;</a:t>
            </a:r>
            <a:endParaRPr lang="en-US" sz="2400" dirty="0">
              <a:solidFill>
                <a:schemeClr val="tx1"/>
              </a:solidFill>
              <a:latin typeface="Century Gothic" panose="020B0502020202020204" pitchFamily="34" charset="0"/>
            </a:endParaRPr>
          </a:p>
        </p:txBody>
      </p:sp>
      <p:sp>
        <p:nvSpPr>
          <p:cNvPr id="7" name="Rounded Rectangular Callout 6"/>
          <p:cNvSpPr/>
          <p:nvPr/>
        </p:nvSpPr>
        <p:spPr>
          <a:xfrm>
            <a:off x="4267200" y="3140968"/>
            <a:ext cx="4598640" cy="2664296"/>
          </a:xfrm>
          <a:prstGeom prst="wedgeRoundRectCallout">
            <a:avLst>
              <a:gd name="adj1" fmla="val 42928"/>
              <a:gd name="adj2" fmla="val 70354"/>
              <a:gd name="adj3" fmla="val 16667"/>
            </a:avLst>
          </a:prstGeom>
          <a:solidFill>
            <a:srgbClr val="8BF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Century Gothic" panose="020B0502020202020204" pitchFamily="34" charset="0"/>
              </a:rPr>
              <a:t>Φτιάξε τώρα ένα δικό σου παιχνίδι με πλαστικά ποτήρια που έχετε στο σπίτι σου. Μπορείς να ζητήσεις και από κάποιον άλλο στο σπίτι να βρείτε μαζί ένα παιχνίδι. </a:t>
            </a:r>
            <a:endParaRPr lang="en-US" sz="2400" dirty="0">
              <a:solidFill>
                <a:schemeClr val="tx1"/>
              </a:solidFill>
              <a:latin typeface="Century Gothic" panose="020B0502020202020204" pitchFamily="34" charset="0"/>
            </a:endParaRPr>
          </a:p>
        </p:txBody>
      </p:sp>
      <p:sp>
        <p:nvSpPr>
          <p:cNvPr id="9" name="Footer Placeholder 8"/>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354543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1828800"/>
            <a:ext cx="7239000" cy="2667000"/>
          </a:xfrm>
        </p:spPr>
        <p:txBody>
          <a:bodyPr>
            <a:normAutofit fontScale="90000"/>
          </a:bodyPr>
          <a:lstStyle/>
          <a:p>
            <a:pPr algn="l"/>
            <a:r>
              <a:rPr lang="el-GR" sz="3600" b="1" dirty="0"/>
              <a:t>Οδηγία: </a:t>
            </a:r>
            <a:br>
              <a:rPr lang="el-GR" sz="3600" dirty="0"/>
            </a:br>
            <a:r>
              <a:rPr lang="el-GR" sz="3600" dirty="0"/>
              <a:t>*Παρακολούθησε το βίντεο που ακολουθεί ακολουθώντας τον σύνδεσμο του </a:t>
            </a:r>
            <a:r>
              <a:rPr lang="en-US" sz="3600" i="1" dirty="0" err="1"/>
              <a:t>Youtube</a:t>
            </a:r>
            <a:r>
              <a:rPr lang="en-US" sz="3600" dirty="0"/>
              <a:t>.</a:t>
            </a:r>
            <a:br>
              <a:rPr lang="el-GR" sz="3600" dirty="0"/>
            </a:br>
            <a:br>
              <a:rPr lang="en-US" sz="3600" dirty="0"/>
            </a:br>
            <a:r>
              <a:rPr lang="el-GR" sz="3600" dirty="0"/>
              <a:t>*Προσπάθησε να φτιάξεις και εσύ ήχους με το στόμα και τη φωνή σου.</a:t>
            </a:r>
            <a:endParaRPr lang="en-US" sz="3400" i="1" dirty="0"/>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59832" y="1721417"/>
            <a:ext cx="3973533" cy="3642405"/>
          </a:xfrm>
          <a:prstGeom prst="rect">
            <a:avLst/>
          </a:prstGeom>
          <a:noFill/>
          <a:ln w="9525">
            <a:noFill/>
            <a:miter lim="800000"/>
            <a:headEnd/>
            <a:tailEnd/>
          </a:ln>
        </p:spPr>
      </p:pic>
      <p:sp>
        <p:nvSpPr>
          <p:cNvPr id="19460" name="AutoShape 4" descr="Image result for choir hon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46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6216" y="427379"/>
            <a:ext cx="1921539" cy="1276222"/>
          </a:xfrm>
          <a:prstGeom prst="rect">
            <a:avLst/>
          </a:prstGeom>
          <a:noFill/>
          <a:ln w="9525">
            <a:noFill/>
            <a:miter lim="800000"/>
            <a:headEnd/>
            <a:tailEnd/>
          </a:ln>
        </p:spPr>
      </p:pic>
      <p:sp>
        <p:nvSpPr>
          <p:cNvPr id="6" name="Oval Callout 5"/>
          <p:cNvSpPr/>
          <p:nvPr/>
        </p:nvSpPr>
        <p:spPr>
          <a:xfrm>
            <a:off x="570183" y="597438"/>
            <a:ext cx="3888432" cy="936104"/>
          </a:xfrm>
          <a:prstGeom prst="wedgeEllipseCallout">
            <a:avLst>
              <a:gd name="adj1" fmla="val 123886"/>
              <a:gd name="adj2" fmla="val 639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a:t>
            </a:r>
            <a:r>
              <a:rPr lang="en-GB" sz="2400" dirty="0" err="1">
                <a:solidFill>
                  <a:schemeClr val="tx1"/>
                </a:solidFill>
              </a:rPr>
              <a:t>lll</a:t>
            </a:r>
            <a:r>
              <a:rPr lang="en-GB" sz="2400" dirty="0">
                <a:solidFill>
                  <a:schemeClr val="tx1"/>
                </a:solidFill>
              </a:rPr>
              <a:t>%!!!</a:t>
            </a:r>
            <a:r>
              <a:rPr lang="el-GR" sz="2400" dirty="0">
                <a:solidFill>
                  <a:schemeClr val="tx1"/>
                </a:solidFill>
              </a:rPr>
              <a:t> %*</a:t>
            </a:r>
            <a:r>
              <a:rPr lang="en-US" sz="2400" dirty="0">
                <a:solidFill>
                  <a:schemeClr val="tx1"/>
                </a:solidFill>
              </a:rPr>
              <a:t>@&amp;###+**&amp;**</a:t>
            </a:r>
            <a:endParaRPr lang="el-GR" sz="2400" dirty="0">
              <a:solidFill>
                <a:schemeClr val="tx1"/>
              </a:solidFill>
            </a:endParaRPr>
          </a:p>
        </p:txBody>
      </p:sp>
      <p:sp>
        <p:nvSpPr>
          <p:cNvPr id="7" name="TextBox 6"/>
          <p:cNvSpPr txBox="1"/>
          <p:nvPr/>
        </p:nvSpPr>
        <p:spPr>
          <a:xfrm>
            <a:off x="2345986" y="5426838"/>
            <a:ext cx="6188414" cy="923330"/>
          </a:xfrm>
          <a:prstGeom prst="rect">
            <a:avLst/>
          </a:prstGeom>
          <a:noFill/>
        </p:spPr>
        <p:txBody>
          <a:bodyPr wrap="square" rtlCol="0">
            <a:spAutoFit/>
          </a:bodyPr>
          <a:lstStyle/>
          <a:p>
            <a:r>
              <a:rPr lang="en-US" u="sng" dirty="0">
                <a:hlinkClick r:id="rId4"/>
              </a:rPr>
              <a:t>https://www.youtube.com/watch?v=EX-z-kjrcmM</a:t>
            </a:r>
            <a:endParaRPr lang="el-GR" u="sng" dirty="0"/>
          </a:p>
          <a:p>
            <a:r>
              <a:rPr lang="el-GR" dirty="0"/>
              <a:t>(</a:t>
            </a:r>
            <a:r>
              <a:rPr lang="en-US" dirty="0"/>
              <a:t>amazing beat box man</a:t>
            </a:r>
            <a:r>
              <a:rPr lang="el-GR" dirty="0"/>
              <a:t>)</a:t>
            </a:r>
            <a:endParaRPr lang="en-US" dirty="0"/>
          </a:p>
          <a:p>
            <a:endParaRPr lang="el-GR" dirty="0"/>
          </a:p>
        </p:txBody>
      </p:sp>
      <p:sp>
        <p:nvSpPr>
          <p:cNvPr id="2" name="TextBox 1"/>
          <p:cNvSpPr txBox="1"/>
          <p:nvPr/>
        </p:nvSpPr>
        <p:spPr>
          <a:xfrm>
            <a:off x="5226618" y="4869160"/>
            <a:ext cx="1609967" cy="369332"/>
          </a:xfrm>
          <a:prstGeom prst="rect">
            <a:avLst/>
          </a:prstGeom>
          <a:solidFill>
            <a:schemeClr val="accent1">
              <a:lumMod val="20000"/>
              <a:lumOff val="80000"/>
            </a:schemeClr>
          </a:solidFill>
        </p:spPr>
        <p:txBody>
          <a:bodyPr wrap="square" rtlCol="0">
            <a:spAutoFit/>
          </a:bodyPr>
          <a:lstStyle/>
          <a:p>
            <a:r>
              <a:rPr lang="el-GR" dirty="0">
                <a:latin typeface="Century Gothic" panose="020B0502020202020204" pitchFamily="34" charset="0"/>
              </a:rPr>
              <a:t>Παράδειγμα:</a:t>
            </a:r>
            <a:endParaRPr lang="en-US" dirty="0">
              <a:latin typeface="Century Gothic" panose="020B0502020202020204" pitchFamily="34" charset="0"/>
            </a:endParaRPr>
          </a:p>
        </p:txBody>
      </p:sp>
      <p:sp>
        <p:nvSpPr>
          <p:cNvPr id="9" name="Footer Placeholder 8"/>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87313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143000"/>
            <a:ext cx="7239000" cy="4724400"/>
          </a:xfrm>
        </p:spPr>
        <p:txBody>
          <a:bodyPr>
            <a:normAutofit fontScale="90000"/>
          </a:bodyPr>
          <a:lstStyle/>
          <a:p>
            <a:pPr lvl="0" algn="l"/>
            <a:br>
              <a:rPr lang="en-US" sz="3100" b="1" dirty="0"/>
            </a:br>
            <a:r>
              <a:rPr lang="el-GR" sz="3100" b="1" dirty="0"/>
              <a:t>Οδηγία: </a:t>
            </a:r>
            <a:br>
              <a:rPr lang="el-GR" sz="3600" dirty="0"/>
            </a:br>
            <a:r>
              <a:rPr lang="el-GR" sz="2400" dirty="0"/>
              <a:t>Εκτός από τη φωνή θα μπορούσαμε να παίξουμε μουσική και με διάφορα καθημερινά αντικείμενα ή με άχρηστα υλικά. Φτιάξε τώρα το δικό σου μουσικό όργανο από άχρηστα υλικά για να παίξεις μουσική. </a:t>
            </a:r>
            <a:br>
              <a:rPr lang="el-GR" sz="2400" dirty="0"/>
            </a:br>
            <a:r>
              <a:rPr lang="el-GR" sz="2400" dirty="0"/>
              <a:t>Θα χρειαστείς:</a:t>
            </a:r>
            <a:br>
              <a:rPr lang="el-GR" sz="2400" dirty="0"/>
            </a:br>
            <a:r>
              <a:rPr lang="el-GR" sz="2400" dirty="0"/>
              <a:t>*1 μικρό μπουκάλι νερού (καλά στεγνό) </a:t>
            </a:r>
            <a:br>
              <a:rPr lang="en-US" sz="2400" dirty="0"/>
            </a:br>
            <a:r>
              <a:rPr lang="el-GR" sz="2400" dirty="0"/>
              <a:t>* 10 εκατοστά από χάρτινο κύλινδρο από αλουμινόχαρτο ή κύλινδρο που θα φτιάξεις από </a:t>
            </a:r>
            <a:r>
              <a:rPr lang="el-GR" sz="2400" dirty="0" err="1"/>
              <a:t>χαρτονάκι</a:t>
            </a:r>
            <a:r>
              <a:rPr lang="el-GR" sz="2400" dirty="0"/>
              <a:t> </a:t>
            </a:r>
            <a:br>
              <a:rPr lang="en-US" sz="2400" dirty="0"/>
            </a:br>
            <a:r>
              <a:rPr lang="el-GR" sz="2400" dirty="0"/>
              <a:t>*1 χάρτινο χωνί (το φτιάχνω μόνος/η μου)</a:t>
            </a:r>
            <a:br>
              <a:rPr lang="en-US" sz="2400" dirty="0"/>
            </a:br>
            <a:r>
              <a:rPr lang="el-GR" sz="2400" dirty="0"/>
              <a:t>*λίγο ρύζι ή μερικά όσπρια</a:t>
            </a:r>
            <a:r>
              <a:rPr lang="en-US" sz="2400" dirty="0"/>
              <a:t> </a:t>
            </a:r>
            <a:r>
              <a:rPr lang="el-GR" sz="2400" dirty="0"/>
              <a:t>(π.χ. φασόλια, φακές) </a:t>
            </a:r>
            <a:br>
              <a:rPr lang="en-US" sz="2400" dirty="0"/>
            </a:br>
            <a:r>
              <a:rPr lang="el-GR" sz="2400" dirty="0"/>
              <a:t> ή μικρά πετραδάκια</a:t>
            </a:r>
            <a:br>
              <a:rPr lang="el-GR" sz="2400" dirty="0"/>
            </a:br>
            <a:r>
              <a:rPr lang="el-GR" sz="2400" dirty="0"/>
              <a:t>*κολλητική ταινία</a:t>
            </a:r>
            <a:br>
              <a:rPr lang="en-US" sz="2400" dirty="0"/>
            </a:br>
            <a:r>
              <a:rPr lang="el-GR" sz="2400" dirty="0"/>
              <a:t>*ψαλίδι</a:t>
            </a:r>
            <a:br>
              <a:rPr lang="en-US" sz="3600" dirty="0"/>
            </a:br>
            <a:br>
              <a:rPr lang="el-GR" sz="3600" dirty="0"/>
            </a:br>
            <a:endParaRPr lang="en-US" sz="3400" dirty="0"/>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4648199"/>
            <a:ext cx="1928812" cy="146367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431" y="753573"/>
            <a:ext cx="7808944" cy="54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7624" y="980728"/>
            <a:ext cx="7038528" cy="2308324"/>
          </a:xfrm>
          <a:prstGeom prst="rect">
            <a:avLst/>
          </a:prstGeom>
        </p:spPr>
        <p:txBody>
          <a:bodyPr wrap="square">
            <a:spAutoFit/>
          </a:bodyPr>
          <a:lstStyle/>
          <a:p>
            <a:pPr algn="ctr"/>
            <a:r>
              <a:rPr lang="en-US" sz="5400" b="1" dirty="0">
                <a:solidFill>
                  <a:schemeClr val="bg1"/>
                </a:solidFill>
                <a:latin typeface="Century Gothic" panose="020B0502020202020204" pitchFamily="34" charset="0"/>
              </a:rPr>
              <a:t>K</a:t>
            </a:r>
            <a:r>
              <a:rPr lang="el-GR" sz="5400" b="1" dirty="0" err="1">
                <a:solidFill>
                  <a:schemeClr val="bg1"/>
                </a:solidFill>
                <a:latin typeface="Century Gothic" panose="020B0502020202020204" pitchFamily="34" charset="0"/>
              </a:rPr>
              <a:t>υλάνε</a:t>
            </a:r>
            <a:r>
              <a:rPr lang="el-GR" sz="5400" b="1" dirty="0">
                <a:solidFill>
                  <a:schemeClr val="bg1"/>
                </a:solidFill>
                <a:latin typeface="Century Gothic" panose="020B0502020202020204" pitchFamily="34" charset="0"/>
              </a:rPr>
              <a:t>, γυρνάνε </a:t>
            </a:r>
          </a:p>
          <a:p>
            <a:pPr algn="ctr"/>
            <a:r>
              <a:rPr lang="el-GR" sz="5400" b="1" dirty="0">
                <a:solidFill>
                  <a:schemeClr val="bg1"/>
                </a:solidFill>
                <a:latin typeface="Century Gothic" panose="020B0502020202020204" pitchFamily="34" charset="0"/>
              </a:rPr>
              <a:t>και δεν σταματάνε </a:t>
            </a:r>
            <a:br>
              <a:rPr lang="el-GR" sz="5400" b="1" dirty="0">
                <a:solidFill>
                  <a:schemeClr val="bg1"/>
                </a:solidFill>
              </a:rPr>
            </a:br>
            <a:endParaRPr lang="en-US" sz="3600" b="1" dirty="0">
              <a:solidFill>
                <a:schemeClr val="bg1"/>
              </a:solidFill>
            </a:endParaRPr>
          </a:p>
        </p:txBody>
      </p:sp>
      <p:sp>
        <p:nvSpPr>
          <p:cNvPr id="9" name="Subtitle 2"/>
          <p:cNvSpPr txBox="1">
            <a:spLocks/>
          </p:cNvSpPr>
          <p:nvPr/>
        </p:nvSpPr>
        <p:spPr>
          <a:xfrm>
            <a:off x="1482080" y="4653136"/>
            <a:ext cx="64008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4800" b="1" dirty="0">
                <a:solidFill>
                  <a:srgbClr val="FFCCFF"/>
                </a:solidFill>
              </a:rPr>
              <a:t>Τάξη Γ΄</a:t>
            </a:r>
            <a:br>
              <a:rPr lang="el-GR" sz="4800" b="1" dirty="0">
                <a:solidFill>
                  <a:srgbClr val="FFCCFF"/>
                </a:solidFill>
              </a:rPr>
            </a:br>
            <a:r>
              <a:rPr lang="el-GR" sz="4800" b="1" dirty="0">
                <a:solidFill>
                  <a:srgbClr val="FFCCFF"/>
                </a:solidFill>
              </a:rPr>
              <a:t>Ενότητα 4</a:t>
            </a:r>
          </a:p>
        </p:txBody>
      </p:sp>
      <p:sp>
        <p:nvSpPr>
          <p:cNvPr id="7" name="Footer Placeholder 6"/>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2207938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dirty="0">
                <a:effectLst>
                  <a:outerShdw blurRad="38100" dist="38100" dir="2700000" algn="tl">
                    <a:srgbClr val="000000">
                      <a:alpha val="43137"/>
                    </a:srgbClr>
                  </a:outerShdw>
                </a:effectLst>
                <a:latin typeface="Century Gothic" panose="020B0502020202020204" pitchFamily="34" charset="0"/>
                <a:ea typeface="+mj-ea"/>
                <a:cs typeface="+mj-cs"/>
              </a:rPr>
              <a:t>Φτιάχνω τη δική μου μαράκα</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ea typeface="+mj-ea"/>
              <a:cs typeface="+mj-cs"/>
            </a:endParaRPr>
          </a:p>
        </p:txBody>
      </p:sp>
      <p:sp>
        <p:nvSpPr>
          <p:cNvPr id="3" name="TextBox 2"/>
          <p:cNvSpPr txBox="1"/>
          <p:nvPr/>
        </p:nvSpPr>
        <p:spPr>
          <a:xfrm>
            <a:off x="685800" y="2362200"/>
            <a:ext cx="7848600" cy="4524315"/>
          </a:xfrm>
          <a:prstGeom prst="rect">
            <a:avLst/>
          </a:prstGeom>
          <a:noFill/>
        </p:spPr>
        <p:txBody>
          <a:bodyPr wrap="square" rtlCol="0">
            <a:spAutoFit/>
          </a:bodyPr>
          <a:lstStyle/>
          <a:p>
            <a:r>
              <a:rPr lang="el-GR" sz="2400" b="1" dirty="0">
                <a:latin typeface="Century Gothic" pitchFamily="34" charset="0"/>
              </a:rPr>
              <a:t>Οδηγίες κατασκευής:</a:t>
            </a:r>
          </a:p>
          <a:p>
            <a:pPr lvl="0" algn="just"/>
            <a:r>
              <a:rPr lang="el-GR" dirty="0">
                <a:latin typeface="Century Gothic" pitchFamily="34" charset="0"/>
              </a:rPr>
              <a:t>1. Ανοίγω το μπουκάλι και τοποθετώ το χάρτινο χωνί στο επιστόμιό του.</a:t>
            </a:r>
            <a:endParaRPr lang="en-US" dirty="0">
              <a:latin typeface="Century Gothic" pitchFamily="34" charset="0"/>
            </a:endParaRPr>
          </a:p>
          <a:p>
            <a:pPr lvl="0" algn="just"/>
            <a:r>
              <a:rPr lang="el-GR" dirty="0">
                <a:latin typeface="Century Gothic" pitchFamily="34" charset="0"/>
              </a:rPr>
              <a:t>2. Αδειάζω το ρύζι ή τα όσπρια ή πετραδάκια μέσα στο μπουκάλι.</a:t>
            </a:r>
            <a:endParaRPr lang="en-US" dirty="0">
              <a:latin typeface="Century Gothic" pitchFamily="34" charset="0"/>
            </a:endParaRPr>
          </a:p>
          <a:p>
            <a:pPr lvl="0" algn="just"/>
            <a:r>
              <a:rPr lang="el-GR" dirty="0">
                <a:latin typeface="Century Gothic" pitchFamily="34" charset="0"/>
              </a:rPr>
              <a:t>3. Κλείνω το μπουκάλι με το πώμα του.</a:t>
            </a:r>
            <a:endParaRPr lang="en-US" dirty="0">
              <a:latin typeface="Century Gothic" pitchFamily="34" charset="0"/>
            </a:endParaRPr>
          </a:p>
          <a:p>
            <a:pPr lvl="0" algn="just"/>
            <a:r>
              <a:rPr lang="el-GR" dirty="0">
                <a:latin typeface="Century Gothic" pitchFamily="34" charset="0"/>
              </a:rPr>
              <a:t>4. Κόβω τον κύλινδρο από χαρτί κατά μήκος και το στερεώνω στο πώμα του μπουκαλιού και στο μπουκάλι, χρησιμοποιώντας κολλητική ταινία.</a:t>
            </a:r>
            <a:endParaRPr lang="en-US" dirty="0">
              <a:latin typeface="Century Gothic" pitchFamily="34" charset="0"/>
            </a:endParaRPr>
          </a:p>
          <a:p>
            <a:pPr lvl="0" algn="just"/>
            <a:r>
              <a:rPr lang="el-GR" dirty="0">
                <a:latin typeface="Century Gothic" pitchFamily="34" charset="0"/>
              </a:rPr>
              <a:t>5. Διακοσμώ με ό,ποιο τρόπο θέλω την κατασκευή μου. </a:t>
            </a:r>
          </a:p>
          <a:p>
            <a:pPr lvl="0" algn="just"/>
            <a:r>
              <a:rPr lang="el-GR" dirty="0">
                <a:latin typeface="Century Gothic" pitchFamily="34" charset="0"/>
              </a:rPr>
              <a:t>6. Για περισσότερη διασκέδαση φτιάχνω ακόμα μια μαράκα!</a:t>
            </a:r>
          </a:p>
          <a:p>
            <a:pPr lvl="0" algn="just"/>
            <a:endParaRPr lang="el-GR" dirty="0">
              <a:latin typeface="Century Gothic" pitchFamily="34" charset="0"/>
            </a:endParaRPr>
          </a:p>
          <a:p>
            <a:pPr lvl="0" algn="just"/>
            <a:r>
              <a:rPr lang="el-GR" dirty="0">
                <a:latin typeface="Century Gothic" pitchFamily="34" charset="0"/>
              </a:rPr>
              <a:t>Για περισσότερες λεπτομέρειες παρακολούθησε το παρακάτω βίντεο:</a:t>
            </a:r>
          </a:p>
          <a:p>
            <a:r>
              <a:rPr lang="en-US" sz="1600" u="sng" dirty="0">
                <a:latin typeface="Century Gothic" pitchFamily="34" charset="0"/>
                <a:hlinkClick r:id="rId2"/>
              </a:rPr>
              <a:t>https</a:t>
            </a:r>
            <a:r>
              <a:rPr lang="el-GR" sz="1600" u="sng" dirty="0">
                <a:latin typeface="Century Gothic" pitchFamily="34" charset="0"/>
                <a:hlinkClick r:id="rId2"/>
              </a:rPr>
              <a:t>://</a:t>
            </a:r>
            <a:r>
              <a:rPr lang="en-US" sz="1600" u="sng" dirty="0">
                <a:latin typeface="Century Gothic" pitchFamily="34" charset="0"/>
                <a:hlinkClick r:id="rId2"/>
              </a:rPr>
              <a:t>www</a:t>
            </a:r>
            <a:r>
              <a:rPr lang="el-GR" sz="1600" u="sng" dirty="0">
                <a:latin typeface="Century Gothic" pitchFamily="34" charset="0"/>
                <a:hlinkClick r:id="rId2"/>
              </a:rPr>
              <a:t>.</a:t>
            </a:r>
            <a:r>
              <a:rPr lang="en-US" sz="1600" u="sng" dirty="0" err="1">
                <a:latin typeface="Century Gothic" pitchFamily="34" charset="0"/>
                <a:hlinkClick r:id="rId2"/>
              </a:rPr>
              <a:t>youtube</a:t>
            </a:r>
            <a:r>
              <a:rPr lang="el-GR" sz="1600" u="sng" dirty="0">
                <a:latin typeface="Century Gothic" pitchFamily="34" charset="0"/>
                <a:hlinkClick r:id="rId2"/>
              </a:rPr>
              <a:t>.</a:t>
            </a:r>
            <a:r>
              <a:rPr lang="en-US" sz="1600" u="sng" dirty="0">
                <a:latin typeface="Century Gothic" pitchFamily="34" charset="0"/>
                <a:hlinkClick r:id="rId2"/>
              </a:rPr>
              <a:t>com</a:t>
            </a:r>
            <a:r>
              <a:rPr lang="el-GR" sz="1600" u="sng" dirty="0">
                <a:latin typeface="Century Gothic" pitchFamily="34" charset="0"/>
                <a:hlinkClick r:id="rId2"/>
              </a:rPr>
              <a:t>/</a:t>
            </a:r>
            <a:r>
              <a:rPr lang="en-US" sz="1600" u="sng" dirty="0">
                <a:latin typeface="Century Gothic" pitchFamily="34" charset="0"/>
                <a:hlinkClick r:id="rId2"/>
              </a:rPr>
              <a:t>watch</a:t>
            </a:r>
            <a:r>
              <a:rPr lang="el-GR" sz="1600" u="sng" dirty="0">
                <a:latin typeface="Century Gothic" pitchFamily="34" charset="0"/>
                <a:hlinkClick r:id="rId2"/>
              </a:rPr>
              <a:t>?</a:t>
            </a:r>
            <a:r>
              <a:rPr lang="en-US" sz="1600" u="sng" dirty="0">
                <a:latin typeface="Century Gothic" pitchFamily="34" charset="0"/>
                <a:hlinkClick r:id="rId2"/>
              </a:rPr>
              <a:t>v</a:t>
            </a:r>
            <a:r>
              <a:rPr lang="el-GR" sz="1600" u="sng" dirty="0">
                <a:latin typeface="Century Gothic" pitchFamily="34" charset="0"/>
                <a:hlinkClick r:id="rId2"/>
              </a:rPr>
              <a:t>=</a:t>
            </a:r>
            <a:r>
              <a:rPr lang="en-US" sz="1600" u="sng" dirty="0" err="1">
                <a:latin typeface="Century Gothic" pitchFamily="34" charset="0"/>
                <a:hlinkClick r:id="rId2"/>
              </a:rPr>
              <a:t>DqeKYEgnYrE</a:t>
            </a:r>
            <a:r>
              <a:rPr lang="en-US" sz="1600" dirty="0">
                <a:latin typeface="Century Gothic" pitchFamily="34" charset="0"/>
              </a:rPr>
              <a:t> </a:t>
            </a:r>
          </a:p>
          <a:p>
            <a:r>
              <a:rPr lang="el-GR" sz="1600" dirty="0">
                <a:latin typeface="Century Gothic" pitchFamily="34" charset="0"/>
              </a:rPr>
              <a:t>(</a:t>
            </a:r>
            <a:r>
              <a:rPr lang="en-US" sz="1600" dirty="0">
                <a:latin typeface="Century Gothic" pitchFamily="34" charset="0"/>
              </a:rPr>
              <a:t>How to Make Maracas with Plastic Bottles | </a:t>
            </a:r>
            <a:r>
              <a:rPr lang="en-US" sz="1600" dirty="0" err="1">
                <a:latin typeface="Century Gothic" pitchFamily="34" charset="0"/>
              </a:rPr>
              <a:t>SuperHands</a:t>
            </a:r>
            <a:r>
              <a:rPr lang="en-US" sz="1600" dirty="0">
                <a:latin typeface="Century Gothic" pitchFamily="34" charset="0"/>
              </a:rPr>
              <a:t>: Easy Crafts DIY Craft Ideas Videos for Kids)</a:t>
            </a:r>
          </a:p>
          <a:p>
            <a:pPr lvl="0"/>
            <a:endParaRPr lang="en-US" dirty="0">
              <a:latin typeface="Century Gothic"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914400"/>
            <a:ext cx="2971800" cy="1383424"/>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ea typeface="+mj-ea"/>
                <a:cs typeface="+mj-cs"/>
              </a:rPr>
              <a:t>Παίζω</a:t>
            </a:r>
            <a:r>
              <a:rPr kumimoji="0" lang="el-GR" sz="28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ea typeface="+mj-ea"/>
                <a:cs typeface="+mj-cs"/>
              </a:rPr>
              <a:t> μουσική με τη μαράκα που έφτιαξα!</a:t>
            </a:r>
            <a:endPar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ea typeface="+mj-ea"/>
              <a:cs typeface="+mj-cs"/>
            </a:endParaRPr>
          </a:p>
        </p:txBody>
      </p:sp>
      <p:sp>
        <p:nvSpPr>
          <p:cNvPr id="3" name="TextBox 2"/>
          <p:cNvSpPr txBox="1"/>
          <p:nvPr/>
        </p:nvSpPr>
        <p:spPr>
          <a:xfrm>
            <a:off x="457200" y="1219200"/>
            <a:ext cx="8077200" cy="1938992"/>
          </a:xfrm>
          <a:prstGeom prst="rect">
            <a:avLst/>
          </a:prstGeom>
          <a:noFill/>
        </p:spPr>
        <p:txBody>
          <a:bodyPr wrap="square" rtlCol="0">
            <a:spAutoFit/>
          </a:bodyPr>
          <a:lstStyle/>
          <a:p>
            <a:pPr marL="457200" indent="-457200">
              <a:buAutoNum type="arabicPeriod"/>
            </a:pPr>
            <a:r>
              <a:rPr lang="el-GR" sz="2400" dirty="0"/>
              <a:t>Ακούω ή τραγουδώ το αγαπημένο μου τραγούδι και το συνοδεύω ρυθμικά με τη μαράκα μου!</a:t>
            </a:r>
          </a:p>
          <a:p>
            <a:pPr marL="457200" indent="-457200">
              <a:buAutoNum type="arabicPeriod"/>
            </a:pPr>
            <a:r>
              <a:rPr lang="el-GR" sz="2400" dirty="0"/>
              <a:t>Με τη μαράκα μου παίζω τους παρακάτω ρυθμούς:</a:t>
            </a:r>
          </a:p>
          <a:p>
            <a:pPr marL="457200" indent="-457200">
              <a:buAutoNum type="arabicPeriod"/>
            </a:pPr>
            <a:endParaRPr lang="el-GR" sz="2400" dirty="0"/>
          </a:p>
          <a:p>
            <a:endParaRPr lang="en-US" sz="24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2590800"/>
            <a:ext cx="4572000" cy="979714"/>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3429000"/>
            <a:ext cx="6019800" cy="1123012"/>
          </a:xfrm>
          <a:prstGeom prst="rect">
            <a:avLst/>
          </a:prstGeom>
          <a:noFill/>
          <a:ln w="9525">
            <a:noFill/>
            <a:miter lim="800000"/>
            <a:headEnd/>
            <a:tailEnd/>
          </a:ln>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4495800"/>
            <a:ext cx="6134100" cy="985838"/>
          </a:xfrm>
          <a:prstGeom prst="rect">
            <a:avLst/>
          </a:prstGeom>
          <a:noFill/>
          <a:ln w="9525">
            <a:noFill/>
            <a:miter lim="800000"/>
            <a:headEnd/>
            <a:tailEnd/>
          </a:ln>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57400" y="5562600"/>
            <a:ext cx="6172200" cy="1011165"/>
          </a:xfrm>
          <a:prstGeom prst="rect">
            <a:avLst/>
          </a:prstGeom>
          <a:noFill/>
          <a:ln w="9525">
            <a:noFill/>
            <a:miter lim="800000"/>
            <a:headEnd/>
            <a:tailEnd/>
          </a:ln>
        </p:spPr>
      </p:pic>
      <p:sp>
        <p:nvSpPr>
          <p:cNvPr id="8" name="TextBox 7"/>
          <p:cNvSpPr txBox="1"/>
          <p:nvPr/>
        </p:nvSpPr>
        <p:spPr>
          <a:xfrm>
            <a:off x="1295400" y="2819400"/>
            <a:ext cx="685800" cy="461665"/>
          </a:xfrm>
          <a:prstGeom prst="rect">
            <a:avLst/>
          </a:prstGeom>
          <a:solidFill>
            <a:schemeClr val="tx2">
              <a:lumMod val="40000"/>
              <a:lumOff val="60000"/>
            </a:schemeClr>
          </a:solidFill>
          <a:ln w="25400">
            <a:solidFill>
              <a:schemeClr val="tx2">
                <a:lumMod val="40000"/>
                <a:lumOff val="60000"/>
              </a:schemeClr>
            </a:solidFill>
          </a:ln>
        </p:spPr>
        <p:txBody>
          <a:bodyPr wrap="square" rtlCol="0">
            <a:spAutoFit/>
          </a:bodyPr>
          <a:lstStyle/>
          <a:p>
            <a:pPr algn="ctr"/>
            <a:r>
              <a:rPr lang="el-GR" sz="2400" b="1" dirty="0"/>
              <a:t>Α</a:t>
            </a:r>
            <a:endParaRPr lang="en-US" sz="2400" b="1" dirty="0"/>
          </a:p>
        </p:txBody>
      </p:sp>
      <p:sp>
        <p:nvSpPr>
          <p:cNvPr id="10" name="TextBox 9"/>
          <p:cNvSpPr txBox="1"/>
          <p:nvPr/>
        </p:nvSpPr>
        <p:spPr>
          <a:xfrm>
            <a:off x="1295400" y="3810000"/>
            <a:ext cx="685800" cy="461665"/>
          </a:xfrm>
          <a:prstGeom prst="rect">
            <a:avLst/>
          </a:prstGeom>
          <a:solidFill>
            <a:srgbClr val="FF9933"/>
          </a:solidFill>
          <a:ln w="25400">
            <a:solidFill>
              <a:srgbClr val="FF9933"/>
            </a:solidFill>
          </a:ln>
        </p:spPr>
        <p:txBody>
          <a:bodyPr wrap="square" rtlCol="0">
            <a:spAutoFit/>
          </a:bodyPr>
          <a:lstStyle/>
          <a:p>
            <a:pPr algn="ctr"/>
            <a:r>
              <a:rPr lang="el-GR" sz="2400" b="1" dirty="0"/>
              <a:t>Β</a:t>
            </a:r>
            <a:endParaRPr lang="en-US" sz="2400" b="1" dirty="0"/>
          </a:p>
        </p:txBody>
      </p:sp>
      <p:sp>
        <p:nvSpPr>
          <p:cNvPr id="11" name="TextBox 10"/>
          <p:cNvSpPr txBox="1"/>
          <p:nvPr/>
        </p:nvSpPr>
        <p:spPr>
          <a:xfrm>
            <a:off x="1295400" y="4876800"/>
            <a:ext cx="685800" cy="461665"/>
          </a:xfrm>
          <a:prstGeom prst="rect">
            <a:avLst/>
          </a:prstGeom>
          <a:solidFill>
            <a:srgbClr val="92D050"/>
          </a:solidFill>
          <a:ln w="25400">
            <a:solidFill>
              <a:srgbClr val="92D050"/>
            </a:solidFill>
          </a:ln>
        </p:spPr>
        <p:txBody>
          <a:bodyPr wrap="square" rtlCol="0">
            <a:spAutoFit/>
          </a:bodyPr>
          <a:lstStyle/>
          <a:p>
            <a:pPr algn="ctr"/>
            <a:r>
              <a:rPr lang="el-GR" sz="2400" b="1" dirty="0"/>
              <a:t>Γ</a:t>
            </a:r>
            <a:endParaRPr lang="en-US" sz="2400" b="1" dirty="0"/>
          </a:p>
        </p:txBody>
      </p:sp>
      <p:sp>
        <p:nvSpPr>
          <p:cNvPr id="12" name="TextBox 11"/>
          <p:cNvSpPr txBox="1"/>
          <p:nvPr/>
        </p:nvSpPr>
        <p:spPr>
          <a:xfrm>
            <a:off x="1295400" y="5867400"/>
            <a:ext cx="685800" cy="461665"/>
          </a:xfrm>
          <a:prstGeom prst="rect">
            <a:avLst/>
          </a:prstGeom>
          <a:solidFill>
            <a:srgbClr val="FFFF00"/>
          </a:solidFill>
          <a:ln w="25400">
            <a:solidFill>
              <a:srgbClr val="FFFF66"/>
            </a:solidFill>
          </a:ln>
        </p:spPr>
        <p:txBody>
          <a:bodyPr wrap="square" rtlCol="0">
            <a:spAutoFit/>
          </a:bodyPr>
          <a:lstStyle/>
          <a:p>
            <a:pPr algn="ctr"/>
            <a:r>
              <a:rPr lang="el-GR" sz="2400" b="1" dirty="0"/>
              <a:t>Δ</a:t>
            </a:r>
            <a:endParaRPr lang="en-US" sz="2400" b="1" dirty="0"/>
          </a:p>
        </p:txBody>
      </p:sp>
      <p:sp>
        <p:nvSpPr>
          <p:cNvPr id="14" name="Footer Placeholder 13"/>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2286000"/>
            <a:ext cx="7239000" cy="2667000"/>
          </a:xfrm>
        </p:spPr>
        <p:txBody>
          <a:bodyPr>
            <a:normAutofit fontScale="90000"/>
          </a:bodyPr>
          <a:lstStyle/>
          <a:p>
            <a:pPr algn="l"/>
            <a:r>
              <a:rPr lang="el-GR" sz="3600" b="1" dirty="0"/>
              <a:t>Οδηγία: </a:t>
            </a:r>
            <a:br>
              <a:rPr lang="el-GR" sz="3600" dirty="0"/>
            </a:br>
            <a:r>
              <a:rPr lang="el-GR" sz="3600" dirty="0"/>
              <a:t>*Παρακολούθησε το βίντεο που ακολουθεί ακολουθώντας τον σύνδεσμο του </a:t>
            </a:r>
            <a:r>
              <a:rPr lang="en-US" sz="3600" i="1" dirty="0" err="1"/>
              <a:t>Youtube</a:t>
            </a:r>
            <a:r>
              <a:rPr lang="en-US" sz="3600" dirty="0"/>
              <a:t>.</a:t>
            </a:r>
            <a:r>
              <a:rPr lang="el-GR" sz="3600" dirty="0"/>
              <a:t> Πρόκειται για το μουσικό συγκρότημα </a:t>
            </a:r>
            <a:r>
              <a:rPr lang="en-US" sz="3600" dirty="0"/>
              <a:t>STOMP </a:t>
            </a:r>
            <a:r>
              <a:rPr lang="el-GR" sz="3600" dirty="0"/>
              <a:t>το οποίο δημιουργεί μουσική χρησιμοποιώντας καθημερινά αντικείμενα και άχρηστα υλικά. </a:t>
            </a:r>
            <a:br>
              <a:rPr lang="el-GR" sz="3600" dirty="0"/>
            </a:br>
            <a:r>
              <a:rPr lang="el-GR" sz="3600" dirty="0"/>
              <a:t>Μπορείς να βρεις κι άλλα βιντεάκια του συγκροτήματος στο </a:t>
            </a:r>
            <a:r>
              <a:rPr lang="en-US" sz="3600" i="1" dirty="0" err="1"/>
              <a:t>Youtube</a:t>
            </a:r>
            <a:r>
              <a:rPr lang="en-US" sz="3600" dirty="0"/>
              <a:t>.</a:t>
            </a:r>
            <a:br>
              <a:rPr lang="el-GR" sz="3600" dirty="0"/>
            </a:br>
            <a:endParaRPr lang="en-US" sz="3400" i="1" dirty="0"/>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70937"/>
            <a:ext cx="8001000" cy="1015663"/>
          </a:xfrm>
          <a:prstGeom prst="rect">
            <a:avLst/>
          </a:prstGeom>
        </p:spPr>
        <p:txBody>
          <a:bodyPr wrap="square">
            <a:spAutoFit/>
          </a:bodyPr>
          <a:lstStyle/>
          <a:p>
            <a:r>
              <a:rPr lang="en-US" sz="2000" dirty="0">
                <a:hlinkClick r:id="rId2"/>
              </a:rPr>
              <a:t>https://www.youtube.com/watch?v=H5NOu2GqZmY&amp;list=RDtZ7aYQtIldg&amp;index=13</a:t>
            </a:r>
            <a:r>
              <a:rPr lang="el-GR" sz="2000" dirty="0"/>
              <a:t> (</a:t>
            </a:r>
            <a:r>
              <a:rPr lang="en-US" sz="2000" dirty="0"/>
              <a:t>STOMP London | Bins</a:t>
            </a:r>
            <a:r>
              <a:rPr lang="el-GR" sz="2000" dirty="0"/>
              <a:t>)</a:t>
            </a:r>
            <a:endParaRPr lang="en-US" sz="2000" dirty="0"/>
          </a:p>
          <a:p>
            <a:endParaRPr lang="en-US" sz="2000" dirty="0"/>
          </a:p>
        </p:txBody>
      </p:sp>
      <p:sp>
        <p:nvSpPr>
          <p:cNvPr id="4" name="Title 1"/>
          <p:cNvSpPr txBox="1">
            <a:spLocks/>
          </p:cNvSpPr>
          <p:nvPr/>
        </p:nvSpPr>
        <p:spPr>
          <a:xfrm>
            <a:off x="76200" y="228600"/>
            <a:ext cx="8915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pitchFamily="34" charset="0"/>
                <a:ea typeface="+mj-ea"/>
                <a:cs typeface="+mj-cs"/>
              </a:rPr>
              <a:t>STOMP: </a:t>
            </a: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ea typeface="+mj-ea"/>
                <a:cs typeface="+mj-cs"/>
              </a:rPr>
              <a:t>M</a:t>
            </a:r>
            <a:r>
              <a:rPr lang="el-GR" sz="2400" b="1" noProof="0" dirty="0">
                <a:effectLst>
                  <a:outerShdw blurRad="38100" dist="38100" dir="2700000" algn="tl">
                    <a:srgbClr val="000000">
                      <a:alpha val="43137"/>
                    </a:srgbClr>
                  </a:outerShdw>
                </a:effectLst>
                <a:latin typeface="Century Gothic" panose="020B0502020202020204" pitchFamily="34" charset="0"/>
                <a:ea typeface="+mj-ea"/>
                <a:cs typeface="+mj-cs"/>
              </a:rPr>
              <a:t>ουσική με καθημερινά αντικείμενα</a:t>
            </a:r>
            <a:r>
              <a:rPr lang="en-US" sz="2400" b="1" noProof="0" dirty="0">
                <a:effectLst>
                  <a:outerShdw blurRad="38100" dist="38100" dir="2700000" algn="tl">
                    <a:srgbClr val="000000">
                      <a:alpha val="43137"/>
                    </a:srgbClr>
                  </a:outerShdw>
                </a:effectLst>
                <a:latin typeface="Century Gothic" panose="020B0502020202020204" pitchFamily="34" charset="0"/>
                <a:ea typeface="+mj-ea"/>
                <a:cs typeface="+mj-cs"/>
              </a:rPr>
              <a:t> </a:t>
            </a:r>
            <a:endParaRPr lang="el-GR" sz="2400" b="1" noProof="0" dirty="0">
              <a:effectLst>
                <a:outerShdw blurRad="38100" dist="38100" dir="2700000" algn="tl">
                  <a:srgbClr val="000000">
                    <a:alpha val="43137"/>
                  </a:srgbClr>
                </a:outerShdw>
              </a:effectLst>
              <a:latin typeface="Century Gothic" panose="020B0502020202020204"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noProof="0" dirty="0">
                <a:effectLst>
                  <a:outerShdw blurRad="38100" dist="38100" dir="2700000" algn="tl">
                    <a:srgbClr val="000000">
                      <a:alpha val="43137"/>
                    </a:srgbClr>
                  </a:outerShdw>
                </a:effectLst>
                <a:latin typeface="Century Gothic" panose="020B0502020202020204" pitchFamily="34" charset="0"/>
                <a:ea typeface="+mj-ea"/>
                <a:cs typeface="+mj-cs"/>
              </a:rPr>
              <a:t>και άχρηστα υλικά </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ea typeface="+mj-ea"/>
              <a:cs typeface="+mj-cs"/>
            </a:endParaRPr>
          </a:p>
        </p:txBody>
      </p:sp>
      <p:pic>
        <p:nvPicPr>
          <p:cNvPr id="1028" name="Picture 4" descr="Αποτέλεσμα εικόνας για stom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295400"/>
            <a:ext cx="3276462" cy="2456232"/>
          </a:xfrm>
          <a:prstGeom prst="rect">
            <a:avLst/>
          </a:prstGeom>
          <a:ln>
            <a:noFill/>
          </a:ln>
          <a:effectLst>
            <a:outerShdw blurRad="292100" dist="139700" dir="2700000" algn="tl" rotWithShape="0">
              <a:srgbClr val="333333">
                <a:alpha val="65000"/>
              </a:srgbClr>
            </a:outerShdw>
          </a:effectLst>
        </p:spPr>
      </p:pic>
      <p:pic>
        <p:nvPicPr>
          <p:cNvPr id="1030" name="Picture 6" descr="Αποτέλεσμα εικόνας για sto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1295400"/>
            <a:ext cx="3302000" cy="2476500"/>
          </a:xfrm>
          <a:prstGeom prst="rect">
            <a:avLst/>
          </a:prstGeom>
          <a:ln>
            <a:noFill/>
          </a:ln>
          <a:effectLst>
            <a:outerShdw blurRad="292100" dist="139700" dir="2700000" algn="tl" rotWithShape="0">
              <a:srgbClr val="333333">
                <a:alpha val="65000"/>
              </a:srgbClr>
            </a:outerShdw>
          </a:effectLst>
        </p:spPr>
      </p:pic>
      <p:pic>
        <p:nvPicPr>
          <p:cNvPr id="1032" name="Picture 8" descr="Αποτέλεσμα εικόνας για stomp"/>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0" y="3962400"/>
            <a:ext cx="3581400" cy="2013624"/>
          </a:xfrm>
          <a:prstGeom prst="rect">
            <a:avLst/>
          </a:prstGeom>
          <a:ln>
            <a:noFill/>
          </a:ln>
          <a:effectLst>
            <a:outerShdw blurRad="292100" dist="139700" dir="2700000" algn="tl" rotWithShape="0">
              <a:srgbClr val="333333">
                <a:alpha val="65000"/>
              </a:srgbClr>
            </a:outerShdw>
          </a:effectLst>
        </p:spPr>
      </p:pic>
      <p:sp>
        <p:nvSpPr>
          <p:cNvPr id="9" name="Footer Placeholder 8"/>
          <p:cNvSpPr>
            <a:spLocks noGrp="1"/>
          </p:cNvSpPr>
          <p:nvPr>
            <p:ph type="ftr" sz="quarter" idx="11"/>
          </p:nvPr>
        </p:nvSpPr>
        <p:spPr>
          <a:xfrm>
            <a:off x="6477000" y="6492875"/>
            <a:ext cx="2895600" cy="365125"/>
          </a:xfrm>
        </p:spPr>
        <p:txBody>
          <a:bodyPr/>
          <a:lstStyle/>
          <a:p>
            <a:r>
              <a:rPr lang="en-US" dirty="0"/>
              <a:t>Y</a:t>
            </a:r>
            <a:r>
              <a:rPr lang="el-GR" dirty="0"/>
              <a:t>ΠΠΑΝ 2019-20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828800"/>
            <a:ext cx="7239000" cy="2667000"/>
          </a:xfrm>
        </p:spPr>
        <p:txBody>
          <a:bodyPr>
            <a:normAutofit fontScale="90000"/>
          </a:bodyPr>
          <a:lstStyle/>
          <a:p>
            <a:pPr algn="l"/>
            <a:r>
              <a:rPr lang="el-GR" sz="3600" b="1" dirty="0"/>
              <a:t>Οδηγία: </a:t>
            </a:r>
            <a:br>
              <a:rPr lang="el-GR" sz="3600" dirty="0"/>
            </a:br>
            <a:r>
              <a:rPr lang="el-GR" sz="3600" dirty="0"/>
              <a:t>*Τραγούδησε το τραγούδι «Ξημερώνει» με τη βοήθεια του ηχητικού αρχείου (ακολούθησε τον σύνδεσμο του </a:t>
            </a:r>
            <a:r>
              <a:rPr lang="en-US" sz="3600" i="1" dirty="0" err="1"/>
              <a:t>Youtube</a:t>
            </a:r>
            <a:r>
              <a:rPr lang="en-US" sz="3600" dirty="0"/>
              <a:t>)</a:t>
            </a:r>
            <a:r>
              <a:rPr lang="el-GR" sz="3600" dirty="0"/>
              <a:t>.</a:t>
            </a:r>
            <a:br>
              <a:rPr lang="el-GR" sz="3600" dirty="0"/>
            </a:br>
            <a:br>
              <a:rPr lang="en-US" sz="3600" dirty="0"/>
            </a:br>
            <a:r>
              <a:rPr lang="el-GR" sz="3600" dirty="0"/>
              <a:t>Θα βρεις το τραγούδι στο βιβλίο σου στη σελίδα 23 στο «Ανθολόγιο Τραγουδιών».</a:t>
            </a:r>
            <a:endParaRPr lang="en-US" sz="3600" dirty="0"/>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356" y="-11945"/>
            <a:ext cx="2808312" cy="1143000"/>
          </a:xfrm>
        </p:spPr>
        <p:txBody>
          <a:bodyPr>
            <a:normAutofit/>
          </a:bodyPr>
          <a:lstStyle/>
          <a:p>
            <a:r>
              <a:rPr lang="el-GR" sz="3600" b="1" dirty="0">
                <a:solidFill>
                  <a:srgbClr val="0066CC"/>
                </a:solidFill>
                <a:latin typeface="Century Gothic" panose="020B0502020202020204" pitchFamily="34" charset="0"/>
              </a:rPr>
              <a:t>Ξημερώνει</a:t>
            </a:r>
          </a:p>
        </p:txBody>
      </p:sp>
      <p:sp>
        <p:nvSpPr>
          <p:cNvPr id="10" name="TextBox 9"/>
          <p:cNvSpPr txBox="1"/>
          <p:nvPr/>
        </p:nvSpPr>
        <p:spPr>
          <a:xfrm>
            <a:off x="3275856" y="535603"/>
            <a:ext cx="4771208" cy="5601533"/>
          </a:xfrm>
          <a:prstGeom prst="rect">
            <a:avLst/>
          </a:prstGeom>
          <a:noFill/>
        </p:spPr>
        <p:txBody>
          <a:bodyPr wrap="square" rtlCol="0">
            <a:spAutoFit/>
          </a:bodyPr>
          <a:lstStyle/>
          <a:p>
            <a:br>
              <a:rPr lang="el-GR" sz="2000" dirty="0"/>
            </a:br>
            <a:r>
              <a:rPr lang="el-GR" sz="2000" dirty="0">
                <a:latin typeface="Century Gothic" panose="020B0502020202020204" pitchFamily="34" charset="0"/>
              </a:rPr>
              <a:t>Το σύννεφο έφερε βροχή</a:t>
            </a:r>
            <a:br>
              <a:rPr lang="el-GR" sz="2000" dirty="0">
                <a:latin typeface="Century Gothic" panose="020B0502020202020204" pitchFamily="34" charset="0"/>
              </a:rPr>
            </a:br>
            <a:r>
              <a:rPr lang="el-GR" sz="2000" dirty="0">
                <a:latin typeface="Century Gothic" panose="020B0502020202020204" pitchFamily="34" charset="0"/>
              </a:rPr>
              <a:t>κι έχουμε μείνει μοναχοί. (</a:t>
            </a:r>
            <a:r>
              <a:rPr lang="en-US" sz="2000" dirty="0">
                <a:latin typeface="Century Gothic" panose="020B0502020202020204" pitchFamily="34" charset="0"/>
              </a:rPr>
              <a:t>x</a:t>
            </a:r>
            <a:r>
              <a:rPr lang="el-GR" sz="2000" dirty="0">
                <a:latin typeface="Century Gothic" panose="020B0502020202020204" pitchFamily="34" charset="0"/>
              </a:rPr>
              <a:t>2)</a:t>
            </a:r>
            <a:br>
              <a:rPr lang="el-GR" sz="2000" dirty="0">
                <a:latin typeface="Century Gothic" panose="020B0502020202020204" pitchFamily="34" charset="0"/>
              </a:rPr>
            </a:br>
            <a:r>
              <a:rPr lang="el-GR" sz="2000" dirty="0">
                <a:latin typeface="Century Gothic" panose="020B0502020202020204" pitchFamily="34" charset="0"/>
              </a:rPr>
              <a:t>Έγινε η βροχή χαλάζι</a:t>
            </a:r>
            <a:br>
              <a:rPr lang="el-GR" sz="2000" dirty="0">
                <a:latin typeface="Century Gothic" panose="020B0502020202020204" pitchFamily="34" charset="0"/>
              </a:rPr>
            </a:br>
            <a:r>
              <a:rPr lang="el-GR" sz="2000" dirty="0">
                <a:latin typeface="Century Gothic" panose="020B0502020202020204" pitchFamily="34" charset="0"/>
              </a:rPr>
              <a:t>δεν πειράζει, δεν πειράζει. (</a:t>
            </a:r>
            <a:r>
              <a:rPr lang="en-US" sz="2000" dirty="0">
                <a:latin typeface="Century Gothic" panose="020B0502020202020204" pitchFamily="34" charset="0"/>
              </a:rPr>
              <a:t>x</a:t>
            </a:r>
            <a:r>
              <a:rPr lang="el-GR" sz="2000" dirty="0">
                <a:latin typeface="Century Gothic" panose="020B0502020202020204" pitchFamily="34" charset="0"/>
              </a:rPr>
              <a:t>2)</a:t>
            </a:r>
            <a:br>
              <a:rPr lang="el-GR" sz="2000" dirty="0">
                <a:latin typeface="Century Gothic" panose="020B0502020202020204" pitchFamily="34" charset="0"/>
              </a:rPr>
            </a:br>
            <a:endParaRPr lang="el-GR" sz="2000" dirty="0">
              <a:latin typeface="Century Gothic" panose="020B0502020202020204" pitchFamily="34" charset="0"/>
            </a:endParaRPr>
          </a:p>
          <a:p>
            <a:br>
              <a:rPr lang="el-GR" sz="2000" dirty="0">
                <a:latin typeface="Century Gothic" panose="020B0502020202020204" pitchFamily="34" charset="0"/>
              </a:rPr>
            </a:br>
            <a:r>
              <a:rPr lang="el-GR" sz="2000" dirty="0">
                <a:latin typeface="Century Gothic" panose="020B0502020202020204" pitchFamily="34" charset="0"/>
              </a:rPr>
              <a:t>Τι έχει ο φτωχός να φοβηθεί</a:t>
            </a:r>
            <a:br>
              <a:rPr lang="el-GR" sz="2000" dirty="0">
                <a:latin typeface="Century Gothic" panose="020B0502020202020204" pitchFamily="34" charset="0"/>
              </a:rPr>
            </a:br>
            <a:r>
              <a:rPr lang="el-GR" sz="2000" dirty="0">
                <a:latin typeface="Century Gothic" panose="020B0502020202020204" pitchFamily="34" charset="0"/>
              </a:rPr>
              <a:t>σπίτι, ουρανός όπου σταθεί. (</a:t>
            </a:r>
            <a:r>
              <a:rPr lang="en-US" sz="2000" dirty="0">
                <a:latin typeface="Century Gothic" panose="020B0502020202020204" pitchFamily="34" charset="0"/>
              </a:rPr>
              <a:t>x</a:t>
            </a:r>
            <a:r>
              <a:rPr lang="el-GR" sz="2000" dirty="0">
                <a:latin typeface="Century Gothic" panose="020B0502020202020204" pitchFamily="34" charset="0"/>
              </a:rPr>
              <a:t>2)</a:t>
            </a:r>
            <a:br>
              <a:rPr lang="el-GR" sz="2000" dirty="0">
                <a:latin typeface="Century Gothic" panose="020B0502020202020204" pitchFamily="34" charset="0"/>
              </a:rPr>
            </a:br>
            <a:r>
              <a:rPr lang="el-GR" sz="2000" dirty="0">
                <a:latin typeface="Century Gothic" panose="020B0502020202020204" pitchFamily="34" charset="0"/>
              </a:rPr>
              <a:t>Το δισάκι του στον ώμο</a:t>
            </a:r>
            <a:br>
              <a:rPr lang="el-GR" sz="2000" dirty="0">
                <a:latin typeface="Century Gothic" panose="020B0502020202020204" pitchFamily="34" charset="0"/>
              </a:rPr>
            </a:br>
            <a:r>
              <a:rPr lang="el-GR" sz="2000" dirty="0">
                <a:latin typeface="Century Gothic" panose="020B0502020202020204" pitchFamily="34" charset="0"/>
              </a:rPr>
              <a:t>για το δρόμο, για τον δρόμο. (</a:t>
            </a:r>
            <a:r>
              <a:rPr lang="en-US" sz="2000" dirty="0">
                <a:latin typeface="Century Gothic" panose="020B0502020202020204" pitchFamily="34" charset="0"/>
              </a:rPr>
              <a:t>x</a:t>
            </a:r>
            <a:r>
              <a:rPr lang="el-GR" sz="2000" dirty="0">
                <a:latin typeface="Century Gothic" panose="020B0502020202020204" pitchFamily="34" charset="0"/>
              </a:rPr>
              <a:t>2)</a:t>
            </a:r>
            <a:br>
              <a:rPr lang="el-GR" sz="2000" dirty="0">
                <a:latin typeface="Century Gothic" panose="020B0502020202020204" pitchFamily="34" charset="0"/>
              </a:rPr>
            </a:br>
            <a:endParaRPr lang="el-GR" sz="2000" dirty="0">
              <a:latin typeface="Century Gothic" panose="020B0502020202020204" pitchFamily="34" charset="0"/>
            </a:endParaRPr>
          </a:p>
          <a:p>
            <a:br>
              <a:rPr lang="el-GR" sz="2000" dirty="0">
                <a:latin typeface="Century Gothic" panose="020B0502020202020204" pitchFamily="34" charset="0"/>
              </a:rPr>
            </a:br>
            <a:r>
              <a:rPr lang="el-GR" sz="2000" dirty="0">
                <a:latin typeface="Century Gothic" panose="020B0502020202020204" pitchFamily="34" charset="0"/>
              </a:rPr>
              <a:t>Άιντε ν’ απλώσουμε πανιά</a:t>
            </a:r>
            <a:br>
              <a:rPr lang="el-GR" sz="2000" dirty="0">
                <a:latin typeface="Century Gothic" panose="020B0502020202020204" pitchFamily="34" charset="0"/>
              </a:rPr>
            </a:br>
            <a:r>
              <a:rPr lang="el-GR" sz="2000" dirty="0">
                <a:latin typeface="Century Gothic" panose="020B0502020202020204" pitchFamily="34" charset="0"/>
              </a:rPr>
              <a:t>στ’ όνειρο και τη λησμονιά. (</a:t>
            </a:r>
            <a:r>
              <a:rPr lang="en-US" sz="2000" dirty="0">
                <a:latin typeface="Century Gothic" panose="020B0502020202020204" pitchFamily="34" charset="0"/>
              </a:rPr>
              <a:t>x</a:t>
            </a:r>
            <a:r>
              <a:rPr lang="el-GR" sz="2000" dirty="0">
                <a:latin typeface="Century Gothic" panose="020B0502020202020204" pitchFamily="34" charset="0"/>
              </a:rPr>
              <a:t>2)</a:t>
            </a:r>
            <a:br>
              <a:rPr lang="el-GR" sz="2000" dirty="0">
                <a:latin typeface="Century Gothic" panose="020B0502020202020204" pitchFamily="34" charset="0"/>
              </a:rPr>
            </a:br>
            <a:r>
              <a:rPr lang="el-GR" sz="2000" dirty="0">
                <a:latin typeface="Century Gothic" panose="020B0502020202020204" pitchFamily="34" charset="0"/>
              </a:rPr>
              <a:t>Δάκρυα η ζωή στεγνώνει</a:t>
            </a:r>
            <a:br>
              <a:rPr lang="el-GR" sz="2000" dirty="0">
                <a:latin typeface="Century Gothic" panose="020B0502020202020204" pitchFamily="34" charset="0"/>
              </a:rPr>
            </a:br>
            <a:r>
              <a:rPr lang="el-GR" sz="2000" dirty="0">
                <a:latin typeface="Century Gothic" panose="020B0502020202020204" pitchFamily="34" charset="0"/>
              </a:rPr>
              <a:t>ξημερώνει, ξημερώνει. (</a:t>
            </a:r>
            <a:r>
              <a:rPr lang="en-US" sz="2000" dirty="0">
                <a:latin typeface="Century Gothic" panose="020B0502020202020204" pitchFamily="34" charset="0"/>
              </a:rPr>
              <a:t>x</a:t>
            </a:r>
            <a:r>
              <a:rPr lang="el-GR" sz="2000" dirty="0">
                <a:latin typeface="Century Gothic" panose="020B0502020202020204" pitchFamily="34" charset="0"/>
              </a:rPr>
              <a:t>2)</a:t>
            </a:r>
          </a:p>
          <a:p>
            <a:endParaRPr lang="el-GR" dirty="0"/>
          </a:p>
        </p:txBody>
      </p:sp>
      <p:sp>
        <p:nvSpPr>
          <p:cNvPr id="6151" name="AutoShape 7" descr="Image result for poor l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996952"/>
            <a:ext cx="2142436" cy="3435460"/>
          </a:xfrm>
          <a:prstGeom prst="rect">
            <a:avLst/>
          </a:prstGeom>
          <a:noFill/>
          <a:ln w="9525">
            <a:noFill/>
            <a:miter lim="800000"/>
            <a:headEnd/>
            <a:tailEnd/>
          </a:ln>
        </p:spPr>
      </p:pic>
      <p:grpSp>
        <p:nvGrpSpPr>
          <p:cNvPr id="3" name="Group 31"/>
          <p:cNvGrpSpPr/>
          <p:nvPr/>
        </p:nvGrpSpPr>
        <p:grpSpPr>
          <a:xfrm>
            <a:off x="251520" y="980728"/>
            <a:ext cx="3024336" cy="5661248"/>
            <a:chOff x="251520" y="1196752"/>
            <a:chExt cx="3024336" cy="5661248"/>
          </a:xfrm>
        </p:grpSpPr>
        <p:pic>
          <p:nvPicPr>
            <p:cNvPr id="615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196752"/>
              <a:ext cx="2735334" cy="1955031"/>
            </a:xfrm>
            <a:prstGeom prst="rect">
              <a:avLst/>
            </a:prstGeom>
            <a:noFill/>
            <a:ln w="9525">
              <a:noFill/>
              <a:miter lim="800000"/>
              <a:headEnd/>
              <a:tailEnd/>
            </a:ln>
          </p:spPr>
        </p:pic>
        <p:pic>
          <p:nvPicPr>
            <p:cNvPr id="19"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39752" y="3068960"/>
              <a:ext cx="936104" cy="667271"/>
            </a:xfrm>
            <a:prstGeom prst="rect">
              <a:avLst/>
            </a:prstGeom>
            <a:noFill/>
            <a:ln w="9525">
              <a:noFill/>
              <a:miter lim="800000"/>
              <a:headEnd/>
              <a:tailEnd/>
            </a:ln>
          </p:spPr>
        </p:pic>
        <p:pic>
          <p:nvPicPr>
            <p:cNvPr id="20"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7544" y="3068960"/>
              <a:ext cx="720080" cy="667271"/>
            </a:xfrm>
            <a:prstGeom prst="rect">
              <a:avLst/>
            </a:prstGeom>
            <a:noFill/>
            <a:ln w="9525">
              <a:noFill/>
              <a:miter lim="800000"/>
              <a:headEnd/>
              <a:tailEnd/>
            </a:ln>
          </p:spPr>
        </p:pic>
        <p:pic>
          <p:nvPicPr>
            <p:cNvPr id="22"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9592" y="5373216"/>
              <a:ext cx="432048" cy="667271"/>
            </a:xfrm>
            <a:prstGeom prst="rect">
              <a:avLst/>
            </a:prstGeom>
            <a:noFill/>
            <a:ln w="9525">
              <a:noFill/>
              <a:miter lim="800000"/>
              <a:headEnd/>
              <a:tailEnd/>
            </a:ln>
          </p:spPr>
        </p:pic>
        <p:pic>
          <p:nvPicPr>
            <p:cNvPr id="23"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9552" y="4633937"/>
              <a:ext cx="432048" cy="667271"/>
            </a:xfrm>
            <a:prstGeom prst="rect">
              <a:avLst/>
            </a:prstGeom>
            <a:noFill/>
            <a:ln w="9525">
              <a:noFill/>
              <a:miter lim="800000"/>
              <a:headEnd/>
              <a:tailEnd/>
            </a:ln>
          </p:spPr>
        </p:pic>
        <p:pic>
          <p:nvPicPr>
            <p:cNvPr id="24"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536" y="3789040"/>
              <a:ext cx="432048" cy="667271"/>
            </a:xfrm>
            <a:prstGeom prst="rect">
              <a:avLst/>
            </a:prstGeom>
            <a:noFill/>
            <a:ln w="9525">
              <a:noFill/>
              <a:miter lim="800000"/>
              <a:headEnd/>
              <a:tailEnd/>
            </a:ln>
          </p:spPr>
        </p:pic>
        <p:pic>
          <p:nvPicPr>
            <p:cNvPr id="25"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536" y="5517232"/>
              <a:ext cx="432048" cy="667271"/>
            </a:xfrm>
            <a:prstGeom prst="rect">
              <a:avLst/>
            </a:prstGeom>
            <a:noFill/>
            <a:ln w="9525">
              <a:noFill/>
              <a:miter lim="800000"/>
              <a:headEnd/>
              <a:tailEnd/>
            </a:ln>
          </p:spPr>
        </p:pic>
        <p:pic>
          <p:nvPicPr>
            <p:cNvPr id="26"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771800" y="3789040"/>
              <a:ext cx="432048" cy="667271"/>
            </a:xfrm>
            <a:prstGeom prst="rect">
              <a:avLst/>
            </a:prstGeom>
            <a:noFill/>
            <a:ln w="9525">
              <a:noFill/>
              <a:miter lim="800000"/>
              <a:headEnd/>
              <a:tailEnd/>
            </a:ln>
          </p:spPr>
        </p:pic>
        <p:pic>
          <p:nvPicPr>
            <p:cNvPr id="27"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27784" y="4725144"/>
              <a:ext cx="432048" cy="667271"/>
            </a:xfrm>
            <a:prstGeom prst="rect">
              <a:avLst/>
            </a:prstGeom>
            <a:noFill/>
            <a:ln w="9525">
              <a:noFill/>
              <a:miter lim="800000"/>
              <a:headEnd/>
              <a:tailEnd/>
            </a:ln>
          </p:spPr>
        </p:pic>
        <p:pic>
          <p:nvPicPr>
            <p:cNvPr id="28"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95736" y="5373216"/>
              <a:ext cx="432048" cy="667271"/>
            </a:xfrm>
            <a:prstGeom prst="rect">
              <a:avLst/>
            </a:prstGeom>
            <a:noFill/>
            <a:ln w="9525">
              <a:noFill/>
              <a:miter lim="800000"/>
              <a:headEnd/>
              <a:tailEnd/>
            </a:ln>
          </p:spPr>
        </p:pic>
        <p:pic>
          <p:nvPicPr>
            <p:cNvPr id="29"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99792" y="5373216"/>
              <a:ext cx="432048" cy="667271"/>
            </a:xfrm>
            <a:prstGeom prst="rect">
              <a:avLst/>
            </a:prstGeom>
            <a:noFill/>
            <a:ln w="9525">
              <a:noFill/>
              <a:miter lim="800000"/>
              <a:headEnd/>
              <a:tailEnd/>
            </a:ln>
          </p:spPr>
        </p:pic>
        <p:pic>
          <p:nvPicPr>
            <p:cNvPr id="30"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39752" y="6002089"/>
              <a:ext cx="432048" cy="667271"/>
            </a:xfrm>
            <a:prstGeom prst="rect">
              <a:avLst/>
            </a:prstGeom>
            <a:noFill/>
            <a:ln w="9525">
              <a:noFill/>
              <a:miter lim="800000"/>
              <a:headEnd/>
              <a:tailEnd/>
            </a:ln>
          </p:spPr>
        </p:pic>
        <p:pic>
          <p:nvPicPr>
            <p:cNvPr id="31"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1560" y="6190729"/>
              <a:ext cx="432048" cy="667271"/>
            </a:xfrm>
            <a:prstGeom prst="rect">
              <a:avLst/>
            </a:prstGeom>
            <a:noFill/>
            <a:ln w="9525">
              <a:noFill/>
              <a:miter lim="800000"/>
              <a:headEnd/>
              <a:tailEnd/>
            </a:ln>
          </p:spPr>
        </p:pic>
      </p:grpSp>
      <p:pic>
        <p:nvPicPr>
          <p:cNvPr id="32" name="Picture 1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430516" y="535605"/>
            <a:ext cx="1367666" cy="977515"/>
          </a:xfrm>
          <a:prstGeom prst="rect">
            <a:avLst/>
          </a:prstGeom>
          <a:noFill/>
          <a:ln w="9525">
            <a:noFill/>
            <a:miter lim="800000"/>
            <a:headEnd/>
            <a:tailEnd/>
          </a:ln>
        </p:spPr>
      </p:pic>
      <p:sp>
        <p:nvSpPr>
          <p:cNvPr id="33" name="Rectangle 32"/>
          <p:cNvSpPr/>
          <p:nvPr/>
        </p:nvSpPr>
        <p:spPr>
          <a:xfrm>
            <a:off x="3276600" y="6076890"/>
            <a:ext cx="5638800" cy="400110"/>
          </a:xfrm>
          <a:prstGeom prst="rect">
            <a:avLst/>
          </a:prstGeom>
        </p:spPr>
        <p:txBody>
          <a:bodyPr wrap="square">
            <a:spAutoFit/>
          </a:bodyPr>
          <a:lstStyle/>
          <a:p>
            <a:r>
              <a:rPr lang="en-US" sz="2000" dirty="0">
                <a:hlinkClick r:id="rId8"/>
              </a:rPr>
              <a:t>https://www.youtube.com/watch?v=wJtFdpO54mE</a:t>
            </a:r>
            <a:endParaRPr lang="en-US" sz="2000" dirty="0"/>
          </a:p>
        </p:txBody>
      </p:sp>
      <p:sp>
        <p:nvSpPr>
          <p:cNvPr id="35" name="Footer Placeholder 34"/>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345720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828800"/>
            <a:ext cx="7239000" cy="2667000"/>
          </a:xfrm>
        </p:spPr>
        <p:txBody>
          <a:bodyPr>
            <a:normAutofit fontScale="90000"/>
          </a:bodyPr>
          <a:lstStyle/>
          <a:p>
            <a:pPr algn="l"/>
            <a:r>
              <a:rPr lang="el-GR" sz="3600" b="1" dirty="0"/>
              <a:t>Οδηγία: </a:t>
            </a:r>
            <a:br>
              <a:rPr lang="el-GR" sz="3600" dirty="0"/>
            </a:br>
            <a:r>
              <a:rPr lang="el-GR" sz="3600" dirty="0"/>
              <a:t>*Παρακολούθησε ένα απόσπασμα από την ταινία «Η Λίζα και η άλλη» στο οποίο η πρωταγωνίστρια της ταινίας Αλίκη Βουγιουκλάκη τραγουδά το τραγούδι «Ξημερώνει». </a:t>
            </a:r>
            <a:br>
              <a:rPr lang="el-GR" sz="3600" dirty="0"/>
            </a:br>
            <a:r>
              <a:rPr lang="el-GR" sz="3600" dirty="0"/>
              <a:t>Ακολούθησε τον σύνδεσμο</a:t>
            </a:r>
            <a:r>
              <a:rPr lang="en-US" sz="3600" dirty="0"/>
              <a:t> </a:t>
            </a:r>
            <a:r>
              <a:rPr lang="el-GR" sz="3600" dirty="0"/>
              <a:t>του </a:t>
            </a:r>
            <a:r>
              <a:rPr lang="en-US" sz="3600" i="1" dirty="0" err="1"/>
              <a:t>Youtube</a:t>
            </a:r>
            <a:r>
              <a:rPr lang="el-GR" sz="3600" dirty="0"/>
              <a:t> για να βρεις το απόσπασμα.</a:t>
            </a:r>
            <a:endParaRPr lang="en-US" sz="3600" dirty="0"/>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Autofit/>
          </a:bodyPr>
          <a:lstStyle/>
          <a:p>
            <a:r>
              <a:rPr lang="el-GR" sz="3200" dirty="0">
                <a:latin typeface="Century Gothic" panose="020B0502020202020204" pitchFamily="34" charset="0"/>
              </a:rPr>
              <a:t>Η σκηνή με το τραγούδι από την ταινία </a:t>
            </a:r>
            <a:br>
              <a:rPr lang="el-GR" sz="3200" dirty="0">
                <a:latin typeface="Century Gothic" panose="020B0502020202020204" pitchFamily="34" charset="0"/>
              </a:rPr>
            </a:br>
            <a:r>
              <a:rPr lang="el-GR" sz="3200" dirty="0">
                <a:latin typeface="Century Gothic" panose="020B0502020202020204" pitchFamily="34" charset="0"/>
              </a:rPr>
              <a:t>«Η Λίζα και η άλλη»</a:t>
            </a:r>
            <a:br>
              <a:rPr lang="el-GR" sz="3200" dirty="0">
                <a:latin typeface="Century Gothic" panose="020B0502020202020204" pitchFamily="34" charset="0"/>
              </a:rPr>
            </a:br>
            <a:endParaRPr lang="el-GR" sz="3200" dirty="0">
              <a:latin typeface="Century Gothic" panose="020B0502020202020204" pitchFamily="34" charset="0"/>
            </a:endParaRPr>
          </a:p>
        </p:txBody>
      </p:sp>
      <p:pic>
        <p:nvPicPr>
          <p:cNvPr id="35844" name="Picture 4"/>
          <p:cNvPicPr>
            <a:picLocks noChangeAspect="1" noChangeArrowheads="1"/>
          </p:cNvPicPr>
          <p:nvPr/>
        </p:nvPicPr>
        <p:blipFill>
          <a:blip r:embed="rId2" cstate="email">
            <a:lum bright="14000"/>
            <a:extLst>
              <a:ext uri="{28A0092B-C50C-407E-A947-70E740481C1C}">
                <a14:useLocalDpi xmlns:a14="http://schemas.microsoft.com/office/drawing/2010/main" val="0"/>
              </a:ext>
            </a:extLst>
          </a:blip>
          <a:srcRect/>
          <a:stretch>
            <a:fillRect/>
          </a:stretch>
        </p:blipFill>
        <p:spPr bwMode="auto">
          <a:xfrm>
            <a:off x="1091133" y="1772816"/>
            <a:ext cx="6793235" cy="3816424"/>
          </a:xfrm>
          <a:prstGeom prst="rect">
            <a:avLst/>
          </a:prstGeom>
          <a:ln>
            <a:noFill/>
          </a:ln>
          <a:effectLst>
            <a:softEdge rad="112500"/>
          </a:effectLst>
        </p:spPr>
      </p:pic>
      <p:sp>
        <p:nvSpPr>
          <p:cNvPr id="8" name="TextBox 7"/>
          <p:cNvSpPr txBox="1"/>
          <p:nvPr/>
        </p:nvSpPr>
        <p:spPr>
          <a:xfrm>
            <a:off x="1259632" y="5847655"/>
            <a:ext cx="6624736" cy="461665"/>
          </a:xfrm>
          <a:prstGeom prst="rect">
            <a:avLst/>
          </a:prstGeom>
          <a:noFill/>
        </p:spPr>
        <p:txBody>
          <a:bodyPr wrap="square" rtlCol="0">
            <a:spAutoFit/>
          </a:bodyPr>
          <a:lstStyle/>
          <a:p>
            <a:r>
              <a:rPr lang="el-GR" sz="2400" u="sng" dirty="0">
                <a:hlinkClick r:id="rId3"/>
              </a:rPr>
              <a:t>https://www.youtube.com/watch?v=98yzE38CKgM</a:t>
            </a:r>
            <a:endParaRPr lang="el-GR" sz="2400" dirty="0"/>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360837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752600"/>
            <a:ext cx="7391400" cy="2667000"/>
          </a:xfrm>
        </p:spPr>
        <p:txBody>
          <a:bodyPr>
            <a:normAutofit fontScale="90000"/>
          </a:bodyPr>
          <a:lstStyle/>
          <a:p>
            <a:pPr algn="l"/>
            <a:r>
              <a:rPr lang="el-GR" sz="3600" b="1" dirty="0"/>
              <a:t>Οδηγία:</a:t>
            </a:r>
            <a:br>
              <a:rPr lang="el-GR" sz="3600" b="1" dirty="0"/>
            </a:br>
            <a:r>
              <a:rPr lang="el-GR" sz="3600" b="1" dirty="0"/>
              <a:t>*</a:t>
            </a:r>
            <a:r>
              <a:rPr lang="el-GR" sz="3600" dirty="0"/>
              <a:t>Ψάξε στο διαδίκτυο και βρες πληροφορίες για τον συνθέτη του τραγουδιού «Ξημερώνει» Μάνο Χατζιδάκι. </a:t>
            </a:r>
            <a:br>
              <a:rPr lang="el-GR" sz="3600" dirty="0"/>
            </a:br>
            <a:r>
              <a:rPr lang="el-GR" sz="3600" dirty="0"/>
              <a:t>*Γράψε μερικές πληροφορίες στο τετράδιό σου.</a:t>
            </a:r>
            <a:endParaRPr lang="en-US" sz="3600" dirty="0"/>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29200"/>
            <a:ext cx="3888432" cy="1143000"/>
          </a:xfrm>
        </p:spPr>
        <p:txBody>
          <a:bodyPr>
            <a:noAutofit/>
          </a:bodyPr>
          <a:lstStyle/>
          <a:p>
            <a:r>
              <a:rPr lang="el-GR" sz="2000" dirty="0">
                <a:latin typeface="Century Gothic" panose="020B0502020202020204" pitchFamily="34" charset="0"/>
              </a:rPr>
              <a:t>Γράφτηκε το 1961 </a:t>
            </a:r>
            <a:br>
              <a:rPr lang="el-GR" sz="2000" dirty="0">
                <a:latin typeface="Century Gothic" panose="020B0502020202020204" pitchFamily="34" charset="0"/>
              </a:rPr>
            </a:br>
            <a:r>
              <a:rPr lang="el-GR" sz="2000" dirty="0">
                <a:latin typeface="Century Gothic" panose="020B0502020202020204" pitchFamily="34" charset="0"/>
              </a:rPr>
              <a:t>για την ταινία </a:t>
            </a:r>
            <a:br>
              <a:rPr lang="en-US" sz="2000" dirty="0">
                <a:latin typeface="Century Gothic" panose="020B0502020202020204" pitchFamily="34" charset="0"/>
              </a:rPr>
            </a:br>
            <a:r>
              <a:rPr lang="el-GR" sz="2000" dirty="0">
                <a:latin typeface="Century Gothic" panose="020B0502020202020204" pitchFamily="34" charset="0"/>
              </a:rPr>
              <a:t>«Η Λίζα και η άλλη»</a:t>
            </a:r>
            <a:r>
              <a:rPr lang="en-US" sz="2000" dirty="0">
                <a:latin typeface="Century Gothic" panose="020B0502020202020204" pitchFamily="34" charset="0"/>
              </a:rPr>
              <a:t>,</a:t>
            </a:r>
            <a:br>
              <a:rPr lang="en-US" sz="2000" dirty="0">
                <a:latin typeface="Century Gothic" panose="020B0502020202020204" pitchFamily="34" charset="0"/>
              </a:rPr>
            </a:br>
            <a:r>
              <a:rPr lang="el-GR" sz="2000" dirty="0">
                <a:latin typeface="Century Gothic" panose="020B0502020202020204" pitchFamily="34" charset="0"/>
              </a:rPr>
              <a:t> με πρωταγωνίστρια την Αλίκη Βουγιουκλάκη</a:t>
            </a:r>
          </a:p>
        </p:txBody>
      </p:sp>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584" y="1124519"/>
            <a:ext cx="2525404" cy="374464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11560" y="260648"/>
            <a:ext cx="806489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3200" b="1" dirty="0">
                <a:latin typeface="Century Gothic" panose="020B0502020202020204" pitchFamily="34" charset="0"/>
              </a:rPr>
              <a:t>«Ξημερώνει»…</a:t>
            </a:r>
          </a:p>
        </p:txBody>
      </p:sp>
      <p:pic>
        <p:nvPicPr>
          <p:cNvPr id="9" name="Picture 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0098" y="2497948"/>
            <a:ext cx="2088232" cy="3203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5777" name="Text Box 1"/>
          <p:cNvSpPr txBox="1">
            <a:spLocks noChangeArrowheads="1"/>
          </p:cNvSpPr>
          <p:nvPr/>
        </p:nvSpPr>
        <p:spPr bwMode="auto">
          <a:xfrm>
            <a:off x="3683590" y="1044816"/>
            <a:ext cx="2376264" cy="9361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entury Gothic" panose="020B0502020202020204" pitchFamily="34" charset="0"/>
                <a:cs typeface="Arial" pitchFamily="34" charset="0"/>
              </a:rPr>
              <a:t>Στιχουργός: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accent6">
                    <a:lumMod val="50000"/>
                  </a:schemeClr>
                </a:solidFill>
                <a:effectLst/>
                <a:latin typeface="Century Gothic" panose="020B0502020202020204" pitchFamily="34" charset="0"/>
                <a:cs typeface="Arial" pitchFamily="34" charset="0"/>
              </a:rPr>
              <a:t>Βαγγέλης </a:t>
            </a:r>
            <a:r>
              <a:rPr kumimoji="0" lang="el-GR" sz="2000" b="1" i="0" u="none" strike="noStrike" cap="none" normalizeH="0" baseline="0" dirty="0" err="1">
                <a:ln>
                  <a:noFill/>
                </a:ln>
                <a:solidFill>
                  <a:schemeClr val="accent6">
                    <a:lumMod val="50000"/>
                  </a:schemeClr>
                </a:solidFill>
                <a:effectLst/>
                <a:latin typeface="Century Gothic" panose="020B0502020202020204" pitchFamily="34" charset="0"/>
                <a:cs typeface="Arial" pitchFamily="34" charset="0"/>
              </a:rPr>
              <a:t>Γκούφας</a:t>
            </a:r>
            <a:endParaRPr kumimoji="0" lang="el-GR" sz="2000" b="1" i="0" u="none" strike="noStrike" cap="none" normalizeH="0" baseline="0" dirty="0">
              <a:ln>
                <a:noFill/>
              </a:ln>
              <a:solidFill>
                <a:schemeClr val="accent6">
                  <a:lumMod val="50000"/>
                </a:schemeClr>
              </a:solidFill>
              <a:effectLst/>
              <a:latin typeface="Century Gothic" panose="020B0502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accent6">
                    <a:lumMod val="50000"/>
                  </a:schemeClr>
                </a:solidFill>
                <a:effectLst/>
                <a:latin typeface="Century Gothic" panose="020B0502020202020204" pitchFamily="34" charset="0"/>
                <a:cs typeface="Arial" pitchFamily="34" charset="0"/>
              </a:rPr>
              <a:t>1925-2016</a:t>
            </a:r>
          </a:p>
        </p:txBody>
      </p:sp>
      <p:pic>
        <p:nvPicPr>
          <p:cNvPr id="10" name="Picture 9"/>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62892" y="3792488"/>
            <a:ext cx="2520280" cy="2579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5778" name="Text Box 2"/>
          <p:cNvSpPr txBox="1">
            <a:spLocks noChangeArrowheads="1"/>
          </p:cNvSpPr>
          <p:nvPr/>
        </p:nvSpPr>
        <p:spPr bwMode="auto">
          <a:xfrm>
            <a:off x="6380040" y="2565953"/>
            <a:ext cx="2627784" cy="1008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entury Gothic" panose="020B0502020202020204" pitchFamily="34" charset="0"/>
                <a:cs typeface="Arial" pitchFamily="34" charset="0"/>
              </a:rPr>
              <a:t>Συνθέτης: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2">
                    <a:lumMod val="60000"/>
                    <a:lumOff val="40000"/>
                  </a:schemeClr>
                </a:solidFill>
                <a:effectLst/>
                <a:latin typeface="Century Gothic" panose="020B0502020202020204" pitchFamily="34" charset="0"/>
                <a:cs typeface="Arial" pitchFamily="34" charset="0"/>
              </a:rPr>
              <a:t>Μάνος Χατζιδάκις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2">
                    <a:lumMod val="60000"/>
                    <a:lumOff val="40000"/>
                  </a:schemeClr>
                </a:solidFill>
                <a:effectLst/>
                <a:latin typeface="Century Gothic" panose="020B0502020202020204" pitchFamily="34" charset="0"/>
                <a:cs typeface="Arial" pitchFamily="34" charset="0"/>
              </a:rPr>
              <a:t>1925-1994</a:t>
            </a:r>
          </a:p>
        </p:txBody>
      </p:sp>
      <p:sp>
        <p:nvSpPr>
          <p:cNvPr id="12" name="Footer Placeholder 11"/>
          <p:cNvSpPr>
            <a:spLocks noGrp="1"/>
          </p:cNvSpPr>
          <p:nvPr>
            <p:ph type="ftr" sz="quarter" idx="11"/>
          </p:nvPr>
        </p:nvSpPr>
        <p:spPr/>
        <p:txBody>
          <a:bodyPr/>
          <a:lstStyle/>
          <a:p>
            <a:r>
              <a:rPr lang="en-US"/>
              <a:t>Y</a:t>
            </a:r>
            <a:r>
              <a:rPr lang="el-GR"/>
              <a:t>ΠΠΑΝ 2019-20</a:t>
            </a:r>
            <a:endParaRPr lang="en-US"/>
          </a:p>
        </p:txBody>
      </p:sp>
    </p:spTree>
    <p:extLst>
      <p:ext uri="{BB962C8B-B14F-4D97-AF65-F5344CB8AC3E}">
        <p14:creationId xmlns:p14="http://schemas.microsoft.com/office/powerpoint/2010/main" val="15353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g_taksi_2015_16\taksi_g_enotita_4_ostinato\eikones\shutterstock_5183159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828800"/>
            <a:ext cx="7239000" cy="2667000"/>
          </a:xfrm>
        </p:spPr>
        <p:txBody>
          <a:bodyPr>
            <a:normAutofit/>
          </a:bodyPr>
          <a:lstStyle/>
          <a:p>
            <a:pPr algn="l"/>
            <a:r>
              <a:rPr lang="el-GR" sz="3600" b="1" dirty="0"/>
              <a:t>Οδηγία: </a:t>
            </a:r>
            <a:br>
              <a:rPr lang="el-GR" sz="3600" dirty="0"/>
            </a:br>
            <a:r>
              <a:rPr lang="el-GR" sz="3600" dirty="0"/>
              <a:t>*</a:t>
            </a:r>
            <a:r>
              <a:rPr lang="el-GR" sz="2700" dirty="0"/>
              <a:t>Παίξε στον αυλό σου τη μελωδία του τραγουδιού «Μουσικός... των σκουπιδών». </a:t>
            </a:r>
            <a:br>
              <a:rPr lang="el-GR" sz="2700" dirty="0"/>
            </a:br>
            <a:r>
              <a:rPr lang="el-GR" sz="2700" dirty="0"/>
              <a:t>Θα βρεις την παρτιτούρα στο βιβλίο σου στη σελίδα 26 στο «Ανθολόγιο Τραγουδιών».</a:t>
            </a:r>
            <a:endParaRPr lang="en-US" sz="2700" dirty="0"/>
          </a:p>
        </p:txBody>
      </p:sp>
      <p:sp>
        <p:nvSpPr>
          <p:cNvPr id="6" name="Footer Placeholder 5"/>
          <p:cNvSpPr>
            <a:spLocks noGrp="1"/>
          </p:cNvSpPr>
          <p:nvPr>
            <p:ph type="ftr" sz="quarter" idx="11"/>
          </p:nvPr>
        </p:nvSpPr>
        <p:spPr/>
        <p:txBody>
          <a:bodyPr/>
          <a:lstStyle/>
          <a:p>
            <a:r>
              <a:rPr lang="en-US"/>
              <a:t>Y</a:t>
            </a:r>
            <a:r>
              <a:rPr lang="el-GR"/>
              <a:t>ΠΠΑΝ 2019-20</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546</Words>
  <Application>Microsoft Office PowerPoint</Application>
  <PresentationFormat>On-screen Show (4:3)</PresentationFormat>
  <Paragraphs>89</Paragraphs>
  <Slides>23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Office Theme</vt:lpstr>
      <vt:lpstr>Αγαπητά μου παιδιά σας χαιρετώ! Δυστυχώς προς το παρόν δεν μπορούμε να παίζουμε μουσική όλοι μαζί. Μπορεί όμως το καθένα από εσάς να ασχοληθεί με τη μουσική στο σπίτι του! Παρακάτω θα βρείτε κάποιες οδηγίες τις οποίες θα πρέπει να ακολουθήσετε για να θυμηθείτε πράγματα που μάθαμε, να μάθετε κάποια καινούρια πράγματα και φυσικά να διασκεδάσετε μουσικά!   O δάσκαλος  Μουσικής </vt:lpstr>
      <vt:lpstr>PowerPoint Presentation</vt:lpstr>
      <vt:lpstr>Οδηγία:  *Τραγούδησε το τραγούδι «Ξημερώνει» με τη βοήθεια του ηχητικού αρχείου (ακολούθησε τον σύνδεσμο του Youtube).  Θα βρεις το τραγούδι στο βιβλίο σου στη σελίδα 23 στο «Ανθολόγιο Τραγουδιών».</vt:lpstr>
      <vt:lpstr>Ξημερώνει</vt:lpstr>
      <vt:lpstr>Οδηγία:  *Παρακολούθησε ένα απόσπασμα από την ταινία «Η Λίζα και η άλλη» στο οποίο η πρωταγωνίστρια της ταινίας Αλίκη Βουγιουκλάκη τραγουδά το τραγούδι «Ξημερώνει».  Ακολούθησε τον σύνδεσμο του Youtube για να βρεις το απόσπασμα.</vt:lpstr>
      <vt:lpstr>Η σκηνή με το τραγούδι από την ταινία  «Η Λίζα και η άλλη» </vt:lpstr>
      <vt:lpstr>Οδηγία: *Ψάξε στο διαδίκτυο και βρες πληροφορίες για τον συνθέτη του τραγουδιού «Ξημερώνει» Μάνο Χατζιδάκι.  *Γράψε μερικές πληροφορίες στο τετράδιό σου.</vt:lpstr>
      <vt:lpstr>Γράφτηκε το 1961  για την ταινία  «Η Λίζα και η άλλη»,  με πρωταγωνίστρια την Αλίκη Βουγιουκλάκη</vt:lpstr>
      <vt:lpstr>Οδηγία:  *Παίξε στον αυλό σου τη μελωδία του τραγουδιού «Μουσικός... των σκουπιδών».  Θα βρεις την παρτιτούρα στο βιβλίο σου στη σελίδα 26 στο «Ανθολόγιο Τραγουδιών».</vt:lpstr>
      <vt:lpstr>Aς θυμηθούμε πρώτα τις νότες στον αυλό</vt:lpstr>
      <vt:lpstr>Μουσικός … των σκουπιδιών Λαϊκή Πολωνική μελωδία (Διασκευή) Στίχοι: Συγγραφική ομάδα </vt:lpstr>
      <vt:lpstr>Οδηγία:  *Άκουσε το μουσικό έργο «Η άμαξα περνά» του Έντουαρντ  Έλγκαρ και κάνε κινήσεις που να ταιριάζουν στη μουσική (πάτησε το        ή βρες το στο Youtube). Πρόσεχε να μην κτυπήσεις!  *Ζωγράφισε μια εικόνα που σου έρχεται στο μυαλό ακούγοντας αυτή τη μουσική!   </vt:lpstr>
      <vt:lpstr>«Η άμαξα περνά»</vt:lpstr>
      <vt:lpstr>Οδηγία:  *Παρακολούθησε το βίντεο του τραγουδιού «When I’m gone». Δώσε προσοχή στο παιχνίδι με τα ποτήρια.  *Στη συνέχεια φτιάξε ένα δικό σου παιχνίδι με πλαστικά ποτήρια. </vt:lpstr>
      <vt:lpstr>When I’m gone  With cups (Anna Kendrick)</vt:lpstr>
      <vt:lpstr>Δημιουργούμε</vt:lpstr>
      <vt:lpstr>Οδηγία:  *Παρακολούθησε το βίντεο που ακολουθεί ακολουθώντας τον σύνδεσμο του Youtube.  *Προσπάθησε να φτιάξεις και εσύ ήχους με το στόμα και τη φωνή σου.</vt:lpstr>
      <vt:lpstr>PowerPoint Presentation</vt:lpstr>
      <vt:lpstr> Οδηγία:  Εκτός από τη φωνή θα μπορούσαμε να παίξουμε μουσική και με διάφορα καθημερινά αντικείμενα ή με άχρηστα υλικά. Φτιάξε τώρα το δικό σου μουσικό όργανο από άχρηστα υλικά για να παίξεις μουσική.  Θα χρειαστείς: *1 μικρό μπουκάλι νερού (καλά στεγνό)  * 10 εκατοστά από χάρτινο κύλινδρο από αλουμινόχαρτο ή κύλινδρο που θα φτιάξεις από χαρτονάκι  *1 χάρτινο χωνί (το φτιάχνω μόνος/η μου) *λίγο ρύζι ή μερικά όσπρια (π.χ. φασόλια, φακές)   ή μικρά πετραδάκια *κολλητική ταινία *ψαλίδι  </vt:lpstr>
      <vt:lpstr>PowerPoint Presentation</vt:lpstr>
      <vt:lpstr>PowerPoint Presentation</vt:lpstr>
      <vt:lpstr>Οδηγία:  *Παρακολούθησε το βίντεο που ακολουθεί ακολουθώντας τον σύνδεσμο του Youtube. Πρόκειται για το μουσικό συγκρότημα STOMP το οποίο δημιουργεί μουσική χρησιμοποιώντας καθημερινά αντικείμενα και άχρηστα υλικά.  Μπορείς να βρεις κι άλλα βιντεάκια του συγκροτήματος στο Youtube.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Konstantia</dc:creator>
  <cp:lastModifiedBy>user1</cp:lastModifiedBy>
  <cp:revision>65</cp:revision>
  <dcterms:created xsi:type="dcterms:W3CDTF">2006-08-16T00:00:00Z</dcterms:created>
  <dcterms:modified xsi:type="dcterms:W3CDTF">2020-04-29T17:01:58Z</dcterms:modified>
</cp:coreProperties>
</file>